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28"/>
  </p:notesMasterIdLst>
  <p:sldIdLst>
    <p:sldId id="305" r:id="rId3"/>
    <p:sldId id="306" r:id="rId4"/>
    <p:sldId id="267" r:id="rId5"/>
    <p:sldId id="308" r:id="rId6"/>
    <p:sldId id="317" r:id="rId7"/>
    <p:sldId id="316" r:id="rId8"/>
    <p:sldId id="309" r:id="rId9"/>
    <p:sldId id="311" r:id="rId10"/>
    <p:sldId id="310" r:id="rId11"/>
    <p:sldId id="312" r:id="rId12"/>
    <p:sldId id="313" r:id="rId13"/>
    <p:sldId id="314" r:id="rId14"/>
    <p:sldId id="315" r:id="rId15"/>
    <p:sldId id="318" r:id="rId16"/>
    <p:sldId id="320" r:id="rId17"/>
    <p:sldId id="322" r:id="rId18"/>
    <p:sldId id="321" r:id="rId19"/>
    <p:sldId id="323" r:id="rId20"/>
    <p:sldId id="324" r:id="rId21"/>
    <p:sldId id="326" r:id="rId22"/>
    <p:sldId id="327" r:id="rId23"/>
    <p:sldId id="328" r:id="rId24"/>
    <p:sldId id="329" r:id="rId25"/>
    <p:sldId id="330" r:id="rId26"/>
    <p:sldId id="30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海 汀" initials="海" lastIdx="1" clrIdx="0">
    <p:extLst>
      <p:ext uri="{19B8F6BF-5375-455C-9EA6-DF929625EA0E}">
        <p15:presenceInfo xmlns:p15="http://schemas.microsoft.com/office/powerpoint/2012/main" userId="f6f4a92fc8b16d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595959"/>
    <a:srgbClr val="0D0D0D"/>
    <a:srgbClr val="262626"/>
    <a:srgbClr val="EE7D31"/>
    <a:srgbClr val="ED7D31"/>
    <a:srgbClr val="7030A0"/>
    <a:srgbClr val="AF62D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p:cViewPr varScale="1">
        <p:scale>
          <a:sx n="85" d="100"/>
          <a:sy n="85" d="100"/>
        </p:scale>
        <p:origin x="649" y="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8F76D4-DE4A-43CA-8585-52661E932F7E}" type="datetimeFigureOut">
              <a:rPr lang="zh-CN" altLang="en-US" smtClean="0"/>
              <a:t>2021/6/2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382AB-7518-46D2-8559-09D35C90CB5B}" type="slidenum">
              <a:rPr lang="zh-CN" altLang="en-US" smtClean="0"/>
              <a:t>‹#›</a:t>
            </a:fld>
            <a:endParaRPr lang="zh-CN" altLang="en-US"/>
          </a:p>
        </p:txBody>
      </p:sp>
    </p:spTree>
    <p:extLst>
      <p:ext uri="{BB962C8B-B14F-4D97-AF65-F5344CB8AC3E}">
        <p14:creationId xmlns:p14="http://schemas.microsoft.com/office/powerpoint/2010/main" val="126426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AF14481E-8AA1-49D9-AB45-32C8E05FF73E}"/>
              </a:ext>
            </a:extLst>
          </p:cNvPr>
          <p:cNvSpPr/>
          <p:nvPr userDrawn="1"/>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8" name="文本占位符 52">
            <a:extLst>
              <a:ext uri="{FF2B5EF4-FFF2-40B4-BE49-F238E27FC236}">
                <a16:creationId xmlns:a16="http://schemas.microsoft.com/office/drawing/2014/main" id="{73ADC513-7F0E-4FEF-B961-13F336489396}"/>
              </a:ext>
            </a:extLst>
          </p:cNvPr>
          <p:cNvSpPr>
            <a:spLocks noGrp="1"/>
          </p:cNvSpPr>
          <p:nvPr>
            <p:ph type="body" sz="quarter" idx="14" hasCustomPrompt="1"/>
          </p:nvPr>
        </p:nvSpPr>
        <p:spPr>
          <a:xfrm>
            <a:off x="606434" y="1565891"/>
            <a:ext cx="1364476" cy="341632"/>
          </a:xfrm>
          <a:prstGeom prst="rect">
            <a:avLst/>
          </a:prstGeom>
          <a:noFill/>
        </p:spPr>
        <p:txBody>
          <a:bodyPr wrap="none" rtlCol="0">
            <a:spAutoFit/>
          </a:bodyPr>
          <a:lstStyle>
            <a:lvl1pPr marL="0" indent="0">
              <a:buNone/>
              <a:defRPr lang="en-US" altLang="zh-CN" sz="1800" dirty="0" smtClean="0">
                <a:solidFill>
                  <a:schemeClr val="bg1">
                    <a:lumMod val="75000"/>
                  </a:schemeClr>
                </a:solidFill>
              </a:defRPr>
            </a:lvl1pPr>
          </a:lstStyle>
          <a:p>
            <a:r>
              <a:rPr lang="en-US" altLang="zh-CN" dirty="0">
                <a:solidFill>
                  <a:schemeClr val="bg1">
                    <a:lumMod val="75000"/>
                  </a:schemeClr>
                </a:solidFill>
              </a:rPr>
              <a:t>PowerPoint</a:t>
            </a:r>
            <a:endParaRPr lang="zh-CN" altLang="en-US" dirty="0">
              <a:solidFill>
                <a:schemeClr val="bg1">
                  <a:lumMod val="75000"/>
                </a:schemeClr>
              </a:solidFill>
            </a:endParaRPr>
          </a:p>
        </p:txBody>
      </p:sp>
      <p:sp>
        <p:nvSpPr>
          <p:cNvPr id="31" name="任意多边形: 形状 30">
            <a:extLst>
              <a:ext uri="{FF2B5EF4-FFF2-40B4-BE49-F238E27FC236}">
                <a16:creationId xmlns:a16="http://schemas.microsoft.com/office/drawing/2014/main" id="{E3A9C70A-277F-4E49-80AC-9A18914E3971}"/>
              </a:ext>
            </a:extLst>
          </p:cNvPr>
          <p:cNvSpPr/>
          <p:nvPr userDrawn="1"/>
        </p:nvSpPr>
        <p:spPr>
          <a:xfrm>
            <a:off x="391923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443579AF-B350-4B7F-9DFF-EA42AAC4878C}"/>
              </a:ext>
            </a:extLst>
          </p:cNvPr>
          <p:cNvSpPr/>
          <p:nvPr userDrawn="1"/>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4" name="文本占位符 52">
            <a:extLst>
              <a:ext uri="{FF2B5EF4-FFF2-40B4-BE49-F238E27FC236}">
                <a16:creationId xmlns:a16="http://schemas.microsoft.com/office/drawing/2014/main" id="{ADAA20C8-96C1-42D5-8C4E-DF2F6D56072D}"/>
              </a:ext>
            </a:extLst>
          </p:cNvPr>
          <p:cNvSpPr>
            <a:spLocks noGrp="1"/>
          </p:cNvSpPr>
          <p:nvPr>
            <p:ph type="body" sz="quarter" idx="12" hasCustomPrompt="1"/>
          </p:nvPr>
        </p:nvSpPr>
        <p:spPr>
          <a:xfrm>
            <a:off x="697261" y="4151835"/>
            <a:ext cx="985014" cy="258532"/>
          </a:xfrm>
          <a:prstGeom prst="rect">
            <a:avLst/>
          </a:prstGeom>
          <a:solidFill>
            <a:schemeClr val="tx1">
              <a:lumMod val="75000"/>
              <a:lumOff val="25000"/>
            </a:schemeClr>
          </a:solidFill>
        </p:spPr>
        <p:txBody>
          <a:bodyPr wrap="none" rtlCol="0">
            <a:spAutoFit/>
          </a:bodyPr>
          <a:lstStyle>
            <a:lvl1pPr marL="0" indent="0">
              <a:buNone/>
              <a:defRPr lang="zh-CN" altLang="en-US" sz="1200" dirty="0">
                <a:solidFill>
                  <a:schemeClr val="bg1"/>
                </a:solidFill>
              </a:defRPr>
            </a:lvl1pPr>
          </a:lstStyle>
          <a:p>
            <a:pPr marL="0" lvl="0" algn="ctr" defTabSz="457200"/>
            <a:r>
              <a:rPr lang="en-US" altLang="zh-CN" dirty="0" err="1"/>
              <a:t>OfficePLUS</a:t>
            </a:r>
            <a:endParaRPr lang="en-US" altLang="zh-CN" dirty="0"/>
          </a:p>
        </p:txBody>
      </p:sp>
      <p:sp>
        <p:nvSpPr>
          <p:cNvPr id="53" name="文本占位符 52">
            <a:extLst>
              <a:ext uri="{FF2B5EF4-FFF2-40B4-BE49-F238E27FC236}">
                <a16:creationId xmlns:a16="http://schemas.microsoft.com/office/drawing/2014/main" id="{2FC541D2-98CC-4C63-B664-28897E1F1A83}"/>
              </a:ext>
            </a:extLst>
          </p:cNvPr>
          <p:cNvSpPr>
            <a:spLocks noGrp="1"/>
          </p:cNvSpPr>
          <p:nvPr>
            <p:ph type="body" sz="quarter" idx="11" hasCustomPrompt="1"/>
          </p:nvPr>
        </p:nvSpPr>
        <p:spPr>
          <a:xfrm>
            <a:off x="600816" y="2271362"/>
            <a:ext cx="5731056" cy="1136273"/>
          </a:xfrm>
          <a:prstGeom prst="rect">
            <a:avLst/>
          </a:prstGeom>
        </p:spPr>
        <p:txBody>
          <a:bodyPr wrap="none">
            <a:spAutoFit/>
          </a:bodyPr>
          <a:lstStyle>
            <a:lvl1pPr marL="0" indent="0">
              <a:lnSpc>
                <a:spcPct val="60000"/>
              </a:lnSpc>
              <a:buNone/>
              <a:defRPr sz="4800" b="1">
                <a:solidFill>
                  <a:schemeClr val="tx1">
                    <a:lumMod val="75000"/>
                    <a:lumOff val="25000"/>
                  </a:schemeClr>
                </a:solidFill>
              </a:defRPr>
            </a:lvl1pPr>
          </a:lstStyle>
          <a:p>
            <a:pPr lvl="0"/>
            <a:r>
              <a:rPr lang="en-US" altLang="zh-CN" dirty="0"/>
              <a:t>Atmospheric work </a:t>
            </a:r>
          </a:p>
          <a:p>
            <a:pPr lvl="0"/>
            <a:r>
              <a:rPr lang="en-US" altLang="zh-CN" dirty="0"/>
              <a:t>report</a:t>
            </a:r>
            <a:endParaRPr lang="zh-CN" altLang="en-US" dirty="0"/>
          </a:p>
        </p:txBody>
      </p:sp>
      <p:sp>
        <p:nvSpPr>
          <p:cNvPr id="2" name="矩形 1">
            <a:extLst>
              <a:ext uri="{FF2B5EF4-FFF2-40B4-BE49-F238E27FC236}">
                <a16:creationId xmlns:a16="http://schemas.microsoft.com/office/drawing/2014/main" id="{F1A9BF21-0EDC-4037-8D6C-8E425BE6549B}"/>
              </a:ext>
            </a:extLst>
          </p:cNvPr>
          <p:cNvSpPr/>
          <p:nvPr userDrawn="1"/>
        </p:nvSpPr>
        <p:spPr>
          <a:xfrm>
            <a:off x="9419310" y="2250590"/>
            <a:ext cx="2066554" cy="3120141"/>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BA292848-056B-4573-8475-E7094FB1929E}"/>
              </a:ext>
            </a:extLst>
          </p:cNvPr>
          <p:cNvSpPr/>
          <p:nvPr userDrawn="1"/>
        </p:nvSpPr>
        <p:spPr>
          <a:xfrm>
            <a:off x="6825146" y="561983"/>
            <a:ext cx="2840435" cy="2746361"/>
          </a:xfrm>
          <a:prstGeom prst="rect">
            <a:avLst/>
          </a:prstGeom>
          <a:solidFill>
            <a:schemeClr val="bg1">
              <a:lumMod val="8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tx1"/>
              </a:solidFill>
            </a:endParaRPr>
          </a:p>
        </p:txBody>
      </p:sp>
      <p:sp>
        <p:nvSpPr>
          <p:cNvPr id="49" name="图片占位符 48">
            <a:extLst>
              <a:ext uri="{FF2B5EF4-FFF2-40B4-BE49-F238E27FC236}">
                <a16:creationId xmlns:a16="http://schemas.microsoft.com/office/drawing/2014/main" id="{8B353D50-B50E-42FA-BD48-3F628C35B705}"/>
              </a:ext>
            </a:extLst>
          </p:cNvPr>
          <p:cNvSpPr>
            <a:spLocks noGrp="1"/>
          </p:cNvSpPr>
          <p:nvPr>
            <p:ph type="pic" sz="quarter" idx="10"/>
          </p:nvPr>
        </p:nvSpPr>
        <p:spPr>
          <a:xfrm>
            <a:off x="7292975" y="890588"/>
            <a:ext cx="3359150" cy="4946650"/>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4" name="任意多边形: 形状 3">
            <a:extLst>
              <a:ext uri="{FF2B5EF4-FFF2-40B4-BE49-F238E27FC236}">
                <a16:creationId xmlns:a16="http://schemas.microsoft.com/office/drawing/2014/main" id="{5F73A7A6-E940-4562-AF41-8C8725568269}"/>
              </a:ext>
            </a:extLst>
          </p:cNvPr>
          <p:cNvSpPr/>
          <p:nvPr userDrawn="1"/>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 name="任意多边形: 形状 4">
            <a:extLst>
              <a:ext uri="{FF2B5EF4-FFF2-40B4-BE49-F238E27FC236}">
                <a16:creationId xmlns:a16="http://schemas.microsoft.com/office/drawing/2014/main" id="{8C8618A0-99C7-4CB7-99E4-AD9A036F70DC}"/>
              </a:ext>
            </a:extLst>
          </p:cNvPr>
          <p:cNvSpPr/>
          <p:nvPr userDrawn="1"/>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lumMod val="100000"/>
                </a:schemeClr>
              </a:solidFill>
            </a:endParaRPr>
          </a:p>
        </p:txBody>
      </p:sp>
      <p:sp>
        <p:nvSpPr>
          <p:cNvPr id="6" name="任意多边形: 形状 5">
            <a:extLst>
              <a:ext uri="{FF2B5EF4-FFF2-40B4-BE49-F238E27FC236}">
                <a16:creationId xmlns:a16="http://schemas.microsoft.com/office/drawing/2014/main" id="{C33C3CE0-1ECA-486D-90B5-593325F13C76}"/>
              </a:ext>
            </a:extLst>
          </p:cNvPr>
          <p:cNvSpPr/>
          <p:nvPr userDrawn="1"/>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lumMod val="100000"/>
                </a:schemeClr>
              </a:solidFill>
            </a:endParaRPr>
          </a:p>
        </p:txBody>
      </p:sp>
      <p:sp>
        <p:nvSpPr>
          <p:cNvPr id="7" name="任意多边形: 形状 6">
            <a:extLst>
              <a:ext uri="{FF2B5EF4-FFF2-40B4-BE49-F238E27FC236}">
                <a16:creationId xmlns:a16="http://schemas.microsoft.com/office/drawing/2014/main" id="{05BE46FF-E13B-4E21-B6D3-81432A17B5BB}"/>
              </a:ext>
            </a:extLst>
          </p:cNvPr>
          <p:cNvSpPr/>
          <p:nvPr userDrawn="1"/>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lumMod val="100000"/>
                </a:schemeClr>
              </a:solidFill>
            </a:endParaRPr>
          </a:p>
        </p:txBody>
      </p:sp>
      <p:sp>
        <p:nvSpPr>
          <p:cNvPr id="8" name="任意多边形: 形状 7">
            <a:extLst>
              <a:ext uri="{FF2B5EF4-FFF2-40B4-BE49-F238E27FC236}">
                <a16:creationId xmlns:a16="http://schemas.microsoft.com/office/drawing/2014/main" id="{963A7626-9F15-4748-A4DE-C47DCDF8A9C2}"/>
              </a:ext>
            </a:extLst>
          </p:cNvPr>
          <p:cNvSpPr/>
          <p:nvPr userDrawn="1"/>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lumMod val="100000"/>
                </a:schemeClr>
              </a:solidFill>
            </a:endParaRPr>
          </a:p>
        </p:txBody>
      </p:sp>
      <p:sp>
        <p:nvSpPr>
          <p:cNvPr id="10" name="任意多边形: 形状 9">
            <a:extLst>
              <a:ext uri="{FF2B5EF4-FFF2-40B4-BE49-F238E27FC236}">
                <a16:creationId xmlns:a16="http://schemas.microsoft.com/office/drawing/2014/main" id="{CAF46636-1474-4003-A3BE-AE955AA09ECE}"/>
              </a:ext>
            </a:extLst>
          </p:cNvPr>
          <p:cNvSpPr/>
          <p:nvPr userDrawn="1"/>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a:extLst>
              <a:ext uri="{FF2B5EF4-FFF2-40B4-BE49-F238E27FC236}">
                <a16:creationId xmlns:a16="http://schemas.microsoft.com/office/drawing/2014/main" id="{F335E045-3870-430E-B1DD-1726003C2C1E}"/>
              </a:ext>
            </a:extLst>
          </p:cNvPr>
          <p:cNvSpPr/>
          <p:nvPr userDrawn="1"/>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a:extLst>
              <a:ext uri="{FF2B5EF4-FFF2-40B4-BE49-F238E27FC236}">
                <a16:creationId xmlns:a16="http://schemas.microsoft.com/office/drawing/2014/main" id="{831D2A5D-50DD-489D-A59C-408A02976BC8}"/>
              </a:ext>
            </a:extLst>
          </p:cNvPr>
          <p:cNvSpPr/>
          <p:nvPr userDrawn="1"/>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a:extLst>
              <a:ext uri="{FF2B5EF4-FFF2-40B4-BE49-F238E27FC236}">
                <a16:creationId xmlns:a16="http://schemas.microsoft.com/office/drawing/2014/main" id="{81992A85-F4A9-42F3-B183-0F3E2B24D1BB}"/>
              </a:ext>
            </a:extLst>
          </p:cNvPr>
          <p:cNvSpPr/>
          <p:nvPr userDrawn="1"/>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a:extLst>
              <a:ext uri="{FF2B5EF4-FFF2-40B4-BE49-F238E27FC236}">
                <a16:creationId xmlns:a16="http://schemas.microsoft.com/office/drawing/2014/main" id="{575C9800-F253-448F-897C-51D87C5A72CA}"/>
              </a:ext>
            </a:extLst>
          </p:cNvPr>
          <p:cNvSpPr/>
          <p:nvPr userDrawn="1"/>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B6665F81-A8CD-4C23-AD73-CCE4449E58D5}"/>
              </a:ext>
            </a:extLst>
          </p:cNvPr>
          <p:cNvSpPr/>
          <p:nvPr userDrawn="1"/>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2C753F1C-792D-47E0-8AF6-8F16DA549AEF}"/>
              </a:ext>
            </a:extLst>
          </p:cNvPr>
          <p:cNvSpPr/>
          <p:nvPr userDrawn="1"/>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679425DC-9165-4D56-BAF2-B30ADD812C91}"/>
              </a:ext>
            </a:extLst>
          </p:cNvPr>
          <p:cNvSpPr/>
          <p:nvPr userDrawn="1"/>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5ADC7324-BECD-4CD2-8D12-94B9B8F20047}"/>
              </a:ext>
            </a:extLst>
          </p:cNvPr>
          <p:cNvSpPr/>
          <p:nvPr userDrawn="1"/>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75159A37-88A6-4CCB-8F60-4F8CEF7A855B}"/>
              </a:ext>
            </a:extLst>
          </p:cNvPr>
          <p:cNvSpPr/>
          <p:nvPr userDrawn="1"/>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D761BC22-E632-4F94-96C9-94C1095A6065}"/>
              </a:ext>
            </a:extLst>
          </p:cNvPr>
          <p:cNvSpPr/>
          <p:nvPr userDrawn="1"/>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6FCEF1CA-F7E7-451E-BE03-B0929C19DD0C}"/>
              </a:ext>
            </a:extLst>
          </p:cNvPr>
          <p:cNvSpPr/>
          <p:nvPr userDrawn="1"/>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4578488F-BEF9-4122-B06C-F64F58D9D10D}"/>
              </a:ext>
            </a:extLst>
          </p:cNvPr>
          <p:cNvSpPr/>
          <p:nvPr userDrawn="1"/>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cxnSp>
        <p:nvCxnSpPr>
          <p:cNvPr id="24" name="直接连接符 23">
            <a:extLst>
              <a:ext uri="{FF2B5EF4-FFF2-40B4-BE49-F238E27FC236}">
                <a16:creationId xmlns:a16="http://schemas.microsoft.com/office/drawing/2014/main" id="{0B2068C7-386A-42EB-8FD5-C61BD745977C}"/>
              </a:ext>
            </a:extLst>
          </p:cNvPr>
          <p:cNvCxnSpPr/>
          <p:nvPr userDrawn="1"/>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任意多边形: 形状 24">
            <a:extLst>
              <a:ext uri="{FF2B5EF4-FFF2-40B4-BE49-F238E27FC236}">
                <a16:creationId xmlns:a16="http://schemas.microsoft.com/office/drawing/2014/main" id="{58F69E31-792A-4D74-A023-F8D623D43D60}"/>
              </a:ext>
            </a:extLst>
          </p:cNvPr>
          <p:cNvSpPr/>
          <p:nvPr userDrawn="1"/>
        </p:nvSpPr>
        <p:spPr>
          <a:xfrm>
            <a:off x="64562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17E9FBEA-569B-4F2C-8605-3BEDDBAACE54}"/>
              </a:ext>
            </a:extLst>
          </p:cNvPr>
          <p:cNvSpPr/>
          <p:nvPr userDrawn="1"/>
        </p:nvSpPr>
        <p:spPr>
          <a:xfrm>
            <a:off x="60334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E2C16281-0076-46BC-8A3E-346F98169278}"/>
              </a:ext>
            </a:extLst>
          </p:cNvPr>
          <p:cNvSpPr/>
          <p:nvPr userDrawn="1"/>
        </p:nvSpPr>
        <p:spPr>
          <a:xfrm>
            <a:off x="5610582"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DE8C4AFB-D063-4A9D-B76C-0A027B1F9299}"/>
              </a:ext>
            </a:extLst>
          </p:cNvPr>
          <p:cNvSpPr/>
          <p:nvPr userDrawn="1"/>
        </p:nvSpPr>
        <p:spPr>
          <a:xfrm>
            <a:off x="5187746"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6FBEE3EE-E2E3-4F45-9C83-95C64B0ECA7F}"/>
              </a:ext>
            </a:extLst>
          </p:cNvPr>
          <p:cNvSpPr/>
          <p:nvPr userDrawn="1"/>
        </p:nvSpPr>
        <p:spPr>
          <a:xfrm>
            <a:off x="4764911"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890263AD-3574-4953-91D1-2A4C3E3FA508}"/>
              </a:ext>
            </a:extLst>
          </p:cNvPr>
          <p:cNvSpPr/>
          <p:nvPr userDrawn="1"/>
        </p:nvSpPr>
        <p:spPr>
          <a:xfrm>
            <a:off x="4342075"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D8F8C1C0-C99F-417C-92AB-C3A0F9D185A3}"/>
              </a:ext>
            </a:extLst>
          </p:cNvPr>
          <p:cNvSpPr/>
          <p:nvPr userDrawn="1"/>
        </p:nvSpPr>
        <p:spPr>
          <a:xfrm>
            <a:off x="349640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FF2A236B-4787-42E9-9395-E9E2CF705EDF}"/>
              </a:ext>
            </a:extLst>
          </p:cNvPr>
          <p:cNvSpPr/>
          <p:nvPr userDrawn="1"/>
        </p:nvSpPr>
        <p:spPr>
          <a:xfrm>
            <a:off x="307356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a:extLst>
              <a:ext uri="{FF2B5EF4-FFF2-40B4-BE49-F238E27FC236}">
                <a16:creationId xmlns:a16="http://schemas.microsoft.com/office/drawing/2014/main" id="{69F4C449-3D6B-4975-A1E5-12C5A8090A49}"/>
              </a:ext>
            </a:extLst>
          </p:cNvPr>
          <p:cNvSpPr/>
          <p:nvPr userDrawn="1"/>
        </p:nvSpPr>
        <p:spPr>
          <a:xfrm>
            <a:off x="2650732"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24EB4A5E-166D-4E16-AF1B-A19479593695}"/>
              </a:ext>
            </a:extLst>
          </p:cNvPr>
          <p:cNvSpPr/>
          <p:nvPr userDrawn="1"/>
        </p:nvSpPr>
        <p:spPr>
          <a:xfrm>
            <a:off x="2227896"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A5AC9058-A6CF-43A7-9D37-1E32F0F95257}"/>
              </a:ext>
            </a:extLst>
          </p:cNvPr>
          <p:cNvSpPr/>
          <p:nvPr userDrawn="1"/>
        </p:nvSpPr>
        <p:spPr>
          <a:xfrm>
            <a:off x="1805061"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E886BBBC-62BB-4265-B324-64E87ED28760}"/>
              </a:ext>
            </a:extLst>
          </p:cNvPr>
          <p:cNvSpPr/>
          <p:nvPr userDrawn="1"/>
        </p:nvSpPr>
        <p:spPr>
          <a:xfrm>
            <a:off x="1382225"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cxnSp>
        <p:nvCxnSpPr>
          <p:cNvPr id="43" name="直接连接符 42">
            <a:extLst>
              <a:ext uri="{FF2B5EF4-FFF2-40B4-BE49-F238E27FC236}">
                <a16:creationId xmlns:a16="http://schemas.microsoft.com/office/drawing/2014/main" id="{C0226B29-C2AB-4C0E-9C53-8980F6A25E61}"/>
              </a:ext>
            </a:extLst>
          </p:cNvPr>
          <p:cNvCxnSpPr>
            <a:cxnSpLocks/>
          </p:cNvCxnSpPr>
          <p:nvPr userDrawn="1"/>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6F59985-A1CD-40E6-941F-493D508EEA92}"/>
              </a:ext>
            </a:extLst>
          </p:cNvPr>
          <p:cNvCxnSpPr>
            <a:cxnSpLocks/>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681B849-0575-4817-9C50-52CE20DEFFF1}"/>
              </a:ext>
            </a:extLst>
          </p:cNvPr>
          <p:cNvCxnSpPr>
            <a:cxnSpLocks/>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15A55581-2EBF-423B-AF30-B9020C53AAA1}"/>
              </a:ext>
            </a:extLst>
          </p:cNvPr>
          <p:cNvSpPr/>
          <p:nvPr userDrawn="1"/>
        </p:nvSpPr>
        <p:spPr>
          <a:xfrm>
            <a:off x="11446337" y="3614871"/>
            <a:ext cx="45719" cy="230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52">
            <a:extLst>
              <a:ext uri="{FF2B5EF4-FFF2-40B4-BE49-F238E27FC236}">
                <a16:creationId xmlns:a16="http://schemas.microsoft.com/office/drawing/2014/main" id="{B7B1269E-4F1B-47D5-972B-82DC378A0926}"/>
              </a:ext>
            </a:extLst>
          </p:cNvPr>
          <p:cNvSpPr>
            <a:spLocks noGrp="1"/>
          </p:cNvSpPr>
          <p:nvPr>
            <p:ph type="body" sz="quarter" idx="13" hasCustomPrompt="1"/>
          </p:nvPr>
        </p:nvSpPr>
        <p:spPr>
          <a:xfrm>
            <a:off x="596909" y="4549085"/>
            <a:ext cx="1124026" cy="258532"/>
          </a:xfrm>
          <a:prstGeom prst="rect">
            <a:avLst/>
          </a:prstGeom>
          <a:noFill/>
        </p:spPr>
        <p:txBody>
          <a:bodyPr wrap="none" rtlCol="0">
            <a:spAutoFit/>
          </a:bodyPr>
          <a:lstStyle>
            <a:lvl1pPr marL="0" indent="0">
              <a:buNone/>
              <a:defRPr lang="en-US" altLang="zh-CN" sz="1200" dirty="0" smtClean="0">
                <a:solidFill>
                  <a:schemeClr val="tx1">
                    <a:lumMod val="75000"/>
                    <a:lumOff val="25000"/>
                  </a:schemeClr>
                </a:solidFill>
              </a:defRPr>
            </a:lvl1pPr>
          </a:lstStyle>
          <a:p>
            <a:pPr marL="0" lvl="0" algn="ctr" defTabSz="457200"/>
            <a:r>
              <a:rPr lang="en-US" altLang="zh-CN" dirty="0"/>
              <a:t>2019 / 01 / 01</a:t>
            </a:r>
          </a:p>
        </p:txBody>
      </p:sp>
    </p:spTree>
    <p:extLst>
      <p:ext uri="{BB962C8B-B14F-4D97-AF65-F5344CB8AC3E}">
        <p14:creationId xmlns:p14="http://schemas.microsoft.com/office/powerpoint/2010/main" val="1227632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页4">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F35FE048-669A-4606-9531-42DAF02251C5}"/>
              </a:ext>
            </a:extLst>
          </p:cNvPr>
          <p:cNvSpPr/>
          <p:nvPr userDrawn="1"/>
        </p:nvSpPr>
        <p:spPr>
          <a:xfrm>
            <a:off x="6172768" y="4375787"/>
            <a:ext cx="5342251"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53C04A70-688A-4410-81DF-5C7C86185AD6}"/>
              </a:ext>
            </a:extLst>
          </p:cNvPr>
          <p:cNvSpPr/>
          <p:nvPr userDrawn="1"/>
        </p:nvSpPr>
        <p:spPr>
          <a:xfrm>
            <a:off x="695326" y="1937538"/>
            <a:ext cx="5323908"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06906B0-DF77-4711-842F-49665F1D637C}"/>
              </a:ext>
            </a:extLst>
          </p:cNvPr>
          <p:cNvSpPr/>
          <p:nvPr userDrawn="1"/>
        </p:nvSpPr>
        <p:spPr>
          <a:xfrm>
            <a:off x="6172768" y="1934592"/>
            <a:ext cx="5342251"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839A8F9-F3DD-4EB9-B869-1896AE7C6ACC}"/>
              </a:ext>
            </a:extLst>
          </p:cNvPr>
          <p:cNvSpPr/>
          <p:nvPr userDrawn="1"/>
        </p:nvSpPr>
        <p:spPr>
          <a:xfrm>
            <a:off x="695326" y="4375787"/>
            <a:ext cx="5323908"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图片占位符 48">
            <a:extLst>
              <a:ext uri="{FF2B5EF4-FFF2-40B4-BE49-F238E27FC236}">
                <a16:creationId xmlns:a16="http://schemas.microsoft.com/office/drawing/2014/main" id="{9DB3B643-ABA7-4E56-9759-E5B7C72D3D42}"/>
              </a:ext>
            </a:extLst>
          </p:cNvPr>
          <p:cNvSpPr>
            <a:spLocks noGrp="1"/>
          </p:cNvSpPr>
          <p:nvPr>
            <p:ph type="pic" sz="quarter" idx="10"/>
          </p:nvPr>
        </p:nvSpPr>
        <p:spPr>
          <a:xfrm>
            <a:off x="4924796" y="2829145"/>
            <a:ext cx="2333385" cy="2373902"/>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grpSp>
        <p:nvGrpSpPr>
          <p:cNvPr id="11" name="组合 10">
            <a:extLst>
              <a:ext uri="{FF2B5EF4-FFF2-40B4-BE49-F238E27FC236}">
                <a16:creationId xmlns:a16="http://schemas.microsoft.com/office/drawing/2014/main" id="{EB2E4F71-EB35-42E0-AECB-49F7638D037B}"/>
              </a:ext>
            </a:extLst>
          </p:cNvPr>
          <p:cNvGrpSpPr/>
          <p:nvPr userDrawn="1"/>
        </p:nvGrpSpPr>
        <p:grpSpPr>
          <a:xfrm>
            <a:off x="-6579190" y="-442650"/>
            <a:ext cx="24301094" cy="7743300"/>
            <a:chOff x="-6579190" y="-442650"/>
            <a:chExt cx="24301094" cy="7743300"/>
          </a:xfrm>
        </p:grpSpPr>
        <p:grpSp>
          <p:nvGrpSpPr>
            <p:cNvPr id="12" name="组合 11">
              <a:extLst>
                <a:ext uri="{FF2B5EF4-FFF2-40B4-BE49-F238E27FC236}">
                  <a16:creationId xmlns:a16="http://schemas.microsoft.com/office/drawing/2014/main" id="{D20559EC-4EB6-4FFC-BA4B-77E5EE3A3264}"/>
                </a:ext>
              </a:extLst>
            </p:cNvPr>
            <p:cNvGrpSpPr/>
            <p:nvPr userDrawn="1"/>
          </p:nvGrpSpPr>
          <p:grpSpPr>
            <a:xfrm>
              <a:off x="-6579190" y="-442650"/>
              <a:ext cx="15844379" cy="7743300"/>
              <a:chOff x="-7074490" y="-442650"/>
              <a:chExt cx="15844379" cy="7743300"/>
            </a:xfrm>
          </p:grpSpPr>
          <p:sp>
            <p:nvSpPr>
              <p:cNvPr id="34" name="任意多边形: 形状 33">
                <a:extLst>
                  <a:ext uri="{FF2B5EF4-FFF2-40B4-BE49-F238E27FC236}">
                    <a16:creationId xmlns:a16="http://schemas.microsoft.com/office/drawing/2014/main" id="{C359DF13-6345-4A10-9310-ECFD95073DE8}"/>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5E192DED-6983-47E8-BF20-14E9D79EFA5A}"/>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01306418-E399-4C53-8148-C1633E634657}"/>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D0BB47AE-B43B-444E-A2C1-66A9499BBF1F}"/>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A5D7730E-8681-4FFA-8C40-0AB9F3BC3A27}"/>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09615465-BFD4-44C6-AD9A-82D8DB3FC363}"/>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7D2A028D-5614-4888-9E14-ED4264B9DEA1}"/>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BAFE057D-F9AE-49F9-A2A0-566715E42276}"/>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21B88C56-EB2F-4BF6-A4B1-48170E165E6E}"/>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A355B8D5-700E-41D3-8567-F0E69FE32E57}"/>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1C937825-8F00-4EA0-8F16-C00B69844DB5}"/>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4439058D-3013-4AA5-A955-5F12C1F48BC9}"/>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a:extLst>
                  <a:ext uri="{FF2B5EF4-FFF2-40B4-BE49-F238E27FC236}">
                    <a16:creationId xmlns:a16="http://schemas.microsoft.com/office/drawing/2014/main" id="{A1CBF332-3B35-4F82-8DF9-9F25F8C57F3F}"/>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a:extLst>
                  <a:ext uri="{FF2B5EF4-FFF2-40B4-BE49-F238E27FC236}">
                    <a16:creationId xmlns:a16="http://schemas.microsoft.com/office/drawing/2014/main" id="{FB713327-BADA-47CE-8E3A-2276A2431F5C}"/>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a:extLst>
                  <a:ext uri="{FF2B5EF4-FFF2-40B4-BE49-F238E27FC236}">
                    <a16:creationId xmlns:a16="http://schemas.microsoft.com/office/drawing/2014/main" id="{5F40F1B2-2FB5-485F-8FDC-3BD0B05CE225}"/>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a:extLst>
                  <a:ext uri="{FF2B5EF4-FFF2-40B4-BE49-F238E27FC236}">
                    <a16:creationId xmlns:a16="http://schemas.microsoft.com/office/drawing/2014/main" id="{341D72CC-5838-4128-A2E1-CDFF26094F56}"/>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a:extLst>
                  <a:ext uri="{FF2B5EF4-FFF2-40B4-BE49-F238E27FC236}">
                    <a16:creationId xmlns:a16="http://schemas.microsoft.com/office/drawing/2014/main" id="{875135E7-2243-40DA-8EDE-BB422689AE20}"/>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a:extLst>
                  <a:ext uri="{FF2B5EF4-FFF2-40B4-BE49-F238E27FC236}">
                    <a16:creationId xmlns:a16="http://schemas.microsoft.com/office/drawing/2014/main" id="{607FACA7-BA3B-4AA5-869B-D01F9CE40684}"/>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a:extLst>
                  <a:ext uri="{FF2B5EF4-FFF2-40B4-BE49-F238E27FC236}">
                    <a16:creationId xmlns:a16="http://schemas.microsoft.com/office/drawing/2014/main" id="{691CA83A-E929-41E2-9C5C-3347DDAF2D10}"/>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a:extLst>
                  <a:ext uri="{FF2B5EF4-FFF2-40B4-BE49-F238E27FC236}">
                    <a16:creationId xmlns:a16="http://schemas.microsoft.com/office/drawing/2014/main" id="{90051558-2BF0-4447-82D3-35D52FC1034C}"/>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a:extLst>
                <a:ext uri="{FF2B5EF4-FFF2-40B4-BE49-F238E27FC236}">
                  <a16:creationId xmlns:a16="http://schemas.microsoft.com/office/drawing/2014/main" id="{DD7DE405-0F67-48B6-A006-A5A5216DC6C5}"/>
                </a:ext>
              </a:extLst>
            </p:cNvPr>
            <p:cNvGrpSpPr/>
            <p:nvPr userDrawn="1"/>
          </p:nvGrpSpPr>
          <p:grpSpPr>
            <a:xfrm>
              <a:off x="1877525" y="-442650"/>
              <a:ext cx="15844379" cy="7743300"/>
              <a:chOff x="-7074490" y="-442650"/>
              <a:chExt cx="15844379" cy="7743300"/>
            </a:xfrm>
          </p:grpSpPr>
          <p:sp>
            <p:nvSpPr>
              <p:cNvPr id="14" name="任意多边形: 形状 13">
                <a:extLst>
                  <a:ext uri="{FF2B5EF4-FFF2-40B4-BE49-F238E27FC236}">
                    <a16:creationId xmlns:a16="http://schemas.microsoft.com/office/drawing/2014/main" id="{93606859-2206-4B75-969D-241A7DF82DF2}"/>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7FFFF5AA-097D-4CEC-ACF9-EC0AB52009B1}"/>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2E277470-CBB2-4175-A1AD-0C3B295DBD12}"/>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D5DFAC0A-F7A9-4DCE-B093-A8E2D234C7FD}"/>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1C1B310E-13A9-438C-9E1C-AE21AB43A884}"/>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60366B5F-F1D4-4983-A00A-C1359976A7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62489E71-B0C2-4CE9-A6FB-2216DE6F8936}"/>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F8DAF40B-A80B-4666-A5B6-FB55CB812A50}"/>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42DF3D89-091E-404E-96C0-86FBCD939B82}"/>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19DA00A6-17DC-4FE9-926E-2F46CF5E082E}"/>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77293C95-BC7E-418F-89F8-A2660EECFA7C}"/>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363CDF01-EF88-4B3B-91EC-F394E77C012A}"/>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E7BBA8D8-949F-4FA2-8EE0-2086BFE88228}"/>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E83A8FDC-A762-4D66-B97D-DB263B139C70}"/>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441319D0-3BF2-49FA-B802-279400E431D3}"/>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74B4DF40-ADCA-4C8E-93DC-454461DCBA6F}"/>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FACF7D4B-6B86-447B-8570-736974D14D24}"/>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4DACF3AB-567C-4481-A2B8-B00C56ED4B6D}"/>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6D16A71F-6E77-4BA1-9486-FF79B1BF7749}"/>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03F6AA43-D276-4829-8387-917A9388E6FA}"/>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a:extLst>
              <a:ext uri="{FF2B5EF4-FFF2-40B4-BE49-F238E27FC236}">
                <a16:creationId xmlns:a16="http://schemas.microsoft.com/office/drawing/2014/main" id="{87DAC824-7C65-441B-99D5-C731C1F58132}"/>
              </a:ext>
            </a:extLst>
          </p:cNvPr>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F1F2C90-BB39-4679-BD71-4C4882CD3DB8}"/>
              </a:ext>
            </a:extLst>
          </p:cNvPr>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a:extLst>
              <a:ext uri="{FF2B5EF4-FFF2-40B4-BE49-F238E27FC236}">
                <a16:creationId xmlns:a16="http://schemas.microsoft.com/office/drawing/2014/main" id="{9431C9C2-F156-43EC-AD34-1B24C9288776}"/>
              </a:ext>
            </a:extLst>
          </p:cNvPr>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extLst>
      <p:ext uri="{BB962C8B-B14F-4D97-AF65-F5344CB8AC3E}">
        <p14:creationId xmlns:p14="http://schemas.microsoft.com/office/powerpoint/2010/main" val="1392717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5">
    <p:spTree>
      <p:nvGrpSpPr>
        <p:cNvPr id="1" name=""/>
        <p:cNvGrpSpPr/>
        <p:nvPr/>
      </p:nvGrpSpPr>
      <p:grpSpPr>
        <a:xfrm>
          <a:off x="0" y="0"/>
          <a:ext cx="0" cy="0"/>
          <a:chOff x="0" y="0"/>
          <a:chExt cx="0" cy="0"/>
        </a:xfrm>
      </p:grpSpPr>
      <p:sp>
        <p:nvSpPr>
          <p:cNvPr id="59" name="图片占位符 48">
            <a:extLst>
              <a:ext uri="{FF2B5EF4-FFF2-40B4-BE49-F238E27FC236}">
                <a16:creationId xmlns:a16="http://schemas.microsoft.com/office/drawing/2014/main" id="{E8F4E55C-9CB1-44AB-9D07-0A7E0D0296A0}"/>
              </a:ext>
            </a:extLst>
          </p:cNvPr>
          <p:cNvSpPr>
            <a:spLocks noGrp="1"/>
          </p:cNvSpPr>
          <p:nvPr>
            <p:ph type="pic" sz="quarter" idx="12"/>
          </p:nvPr>
        </p:nvSpPr>
        <p:spPr>
          <a:xfrm>
            <a:off x="8295822" y="1304503"/>
            <a:ext cx="3038042" cy="1302026"/>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7" name="图片占位符 48">
            <a:extLst>
              <a:ext uri="{FF2B5EF4-FFF2-40B4-BE49-F238E27FC236}">
                <a16:creationId xmlns:a16="http://schemas.microsoft.com/office/drawing/2014/main" id="{8810396F-C914-42E9-9C14-E926FCC4EC57}"/>
              </a:ext>
            </a:extLst>
          </p:cNvPr>
          <p:cNvSpPr>
            <a:spLocks noGrp="1"/>
          </p:cNvSpPr>
          <p:nvPr>
            <p:ph type="pic" sz="quarter" idx="10"/>
          </p:nvPr>
        </p:nvSpPr>
        <p:spPr>
          <a:xfrm>
            <a:off x="827966" y="2314256"/>
            <a:ext cx="3047530" cy="1302026"/>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8" name="图片占位符 48">
            <a:extLst>
              <a:ext uri="{FF2B5EF4-FFF2-40B4-BE49-F238E27FC236}">
                <a16:creationId xmlns:a16="http://schemas.microsoft.com/office/drawing/2014/main" id="{86E8E567-D77C-44AD-8823-710D6C2845EC}"/>
              </a:ext>
            </a:extLst>
          </p:cNvPr>
          <p:cNvSpPr>
            <a:spLocks noGrp="1"/>
          </p:cNvSpPr>
          <p:nvPr>
            <p:ph type="pic" sz="quarter" idx="11"/>
          </p:nvPr>
        </p:nvSpPr>
        <p:spPr>
          <a:xfrm>
            <a:off x="4535804" y="1817758"/>
            <a:ext cx="3038042" cy="1302026"/>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grpSp>
        <p:nvGrpSpPr>
          <p:cNvPr id="11" name="组合 10">
            <a:extLst>
              <a:ext uri="{FF2B5EF4-FFF2-40B4-BE49-F238E27FC236}">
                <a16:creationId xmlns:a16="http://schemas.microsoft.com/office/drawing/2014/main" id="{EB2E4F71-EB35-42E0-AECB-49F7638D037B}"/>
              </a:ext>
            </a:extLst>
          </p:cNvPr>
          <p:cNvGrpSpPr/>
          <p:nvPr userDrawn="1"/>
        </p:nvGrpSpPr>
        <p:grpSpPr>
          <a:xfrm>
            <a:off x="-6579190" y="-442650"/>
            <a:ext cx="24301094" cy="7743300"/>
            <a:chOff x="-6579190" y="-442650"/>
            <a:chExt cx="24301094" cy="7743300"/>
          </a:xfrm>
        </p:grpSpPr>
        <p:grpSp>
          <p:nvGrpSpPr>
            <p:cNvPr id="12" name="组合 11">
              <a:extLst>
                <a:ext uri="{FF2B5EF4-FFF2-40B4-BE49-F238E27FC236}">
                  <a16:creationId xmlns:a16="http://schemas.microsoft.com/office/drawing/2014/main" id="{D20559EC-4EB6-4FFC-BA4B-77E5EE3A3264}"/>
                </a:ext>
              </a:extLst>
            </p:cNvPr>
            <p:cNvGrpSpPr/>
            <p:nvPr userDrawn="1"/>
          </p:nvGrpSpPr>
          <p:grpSpPr>
            <a:xfrm>
              <a:off x="-6579190" y="-442650"/>
              <a:ext cx="15844379" cy="7743300"/>
              <a:chOff x="-7074490" y="-442650"/>
              <a:chExt cx="15844379" cy="7743300"/>
            </a:xfrm>
          </p:grpSpPr>
          <p:sp>
            <p:nvSpPr>
              <p:cNvPr id="34" name="任意多边形: 形状 33">
                <a:extLst>
                  <a:ext uri="{FF2B5EF4-FFF2-40B4-BE49-F238E27FC236}">
                    <a16:creationId xmlns:a16="http://schemas.microsoft.com/office/drawing/2014/main" id="{C359DF13-6345-4A10-9310-ECFD95073DE8}"/>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5E192DED-6983-47E8-BF20-14E9D79EFA5A}"/>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01306418-E399-4C53-8148-C1633E634657}"/>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D0BB47AE-B43B-444E-A2C1-66A9499BBF1F}"/>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A5D7730E-8681-4FFA-8C40-0AB9F3BC3A27}"/>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09615465-BFD4-44C6-AD9A-82D8DB3FC363}"/>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7D2A028D-5614-4888-9E14-ED4264B9DEA1}"/>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BAFE057D-F9AE-49F9-A2A0-566715E42276}"/>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21B88C56-EB2F-4BF6-A4B1-48170E165E6E}"/>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A355B8D5-700E-41D3-8567-F0E69FE32E57}"/>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1C937825-8F00-4EA0-8F16-C00B69844DB5}"/>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4439058D-3013-4AA5-A955-5F12C1F48BC9}"/>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a:extLst>
                  <a:ext uri="{FF2B5EF4-FFF2-40B4-BE49-F238E27FC236}">
                    <a16:creationId xmlns:a16="http://schemas.microsoft.com/office/drawing/2014/main" id="{A1CBF332-3B35-4F82-8DF9-9F25F8C57F3F}"/>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a:extLst>
                  <a:ext uri="{FF2B5EF4-FFF2-40B4-BE49-F238E27FC236}">
                    <a16:creationId xmlns:a16="http://schemas.microsoft.com/office/drawing/2014/main" id="{FB713327-BADA-47CE-8E3A-2276A2431F5C}"/>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a:extLst>
                  <a:ext uri="{FF2B5EF4-FFF2-40B4-BE49-F238E27FC236}">
                    <a16:creationId xmlns:a16="http://schemas.microsoft.com/office/drawing/2014/main" id="{5F40F1B2-2FB5-485F-8FDC-3BD0B05CE225}"/>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a:extLst>
                  <a:ext uri="{FF2B5EF4-FFF2-40B4-BE49-F238E27FC236}">
                    <a16:creationId xmlns:a16="http://schemas.microsoft.com/office/drawing/2014/main" id="{341D72CC-5838-4128-A2E1-CDFF26094F56}"/>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a:extLst>
                  <a:ext uri="{FF2B5EF4-FFF2-40B4-BE49-F238E27FC236}">
                    <a16:creationId xmlns:a16="http://schemas.microsoft.com/office/drawing/2014/main" id="{875135E7-2243-40DA-8EDE-BB422689AE20}"/>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a:extLst>
                  <a:ext uri="{FF2B5EF4-FFF2-40B4-BE49-F238E27FC236}">
                    <a16:creationId xmlns:a16="http://schemas.microsoft.com/office/drawing/2014/main" id="{607FACA7-BA3B-4AA5-869B-D01F9CE40684}"/>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a:extLst>
                  <a:ext uri="{FF2B5EF4-FFF2-40B4-BE49-F238E27FC236}">
                    <a16:creationId xmlns:a16="http://schemas.microsoft.com/office/drawing/2014/main" id="{691CA83A-E929-41E2-9C5C-3347DDAF2D10}"/>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a:extLst>
                  <a:ext uri="{FF2B5EF4-FFF2-40B4-BE49-F238E27FC236}">
                    <a16:creationId xmlns:a16="http://schemas.microsoft.com/office/drawing/2014/main" id="{90051558-2BF0-4447-82D3-35D52FC1034C}"/>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a:extLst>
                <a:ext uri="{FF2B5EF4-FFF2-40B4-BE49-F238E27FC236}">
                  <a16:creationId xmlns:a16="http://schemas.microsoft.com/office/drawing/2014/main" id="{DD7DE405-0F67-48B6-A006-A5A5216DC6C5}"/>
                </a:ext>
              </a:extLst>
            </p:cNvPr>
            <p:cNvGrpSpPr/>
            <p:nvPr userDrawn="1"/>
          </p:nvGrpSpPr>
          <p:grpSpPr>
            <a:xfrm>
              <a:off x="1877525" y="-442650"/>
              <a:ext cx="15844379" cy="7743300"/>
              <a:chOff x="-7074490" y="-442650"/>
              <a:chExt cx="15844379" cy="7743300"/>
            </a:xfrm>
          </p:grpSpPr>
          <p:sp>
            <p:nvSpPr>
              <p:cNvPr id="14" name="任意多边形: 形状 13">
                <a:extLst>
                  <a:ext uri="{FF2B5EF4-FFF2-40B4-BE49-F238E27FC236}">
                    <a16:creationId xmlns:a16="http://schemas.microsoft.com/office/drawing/2014/main" id="{93606859-2206-4B75-969D-241A7DF82DF2}"/>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7FFFF5AA-097D-4CEC-ACF9-EC0AB52009B1}"/>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2E277470-CBB2-4175-A1AD-0C3B295DBD12}"/>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D5DFAC0A-F7A9-4DCE-B093-A8E2D234C7FD}"/>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1C1B310E-13A9-438C-9E1C-AE21AB43A884}"/>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60366B5F-F1D4-4983-A00A-C1359976A7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62489E71-B0C2-4CE9-A6FB-2216DE6F8936}"/>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F8DAF40B-A80B-4666-A5B6-FB55CB812A50}"/>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42DF3D89-091E-404E-96C0-86FBCD939B82}"/>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19DA00A6-17DC-4FE9-926E-2F46CF5E082E}"/>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77293C95-BC7E-418F-89F8-A2660EECFA7C}"/>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363CDF01-EF88-4B3B-91EC-F394E77C012A}"/>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E7BBA8D8-949F-4FA2-8EE0-2086BFE88228}"/>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E83A8FDC-A762-4D66-B97D-DB263B139C70}"/>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441319D0-3BF2-49FA-B802-279400E431D3}"/>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74B4DF40-ADCA-4C8E-93DC-454461DCBA6F}"/>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FACF7D4B-6B86-447B-8570-736974D14D24}"/>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4DACF3AB-567C-4481-A2B8-B00C56ED4B6D}"/>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6D16A71F-6E77-4BA1-9486-FF79B1BF7749}"/>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03F6AA43-D276-4829-8387-917A9388E6FA}"/>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a:extLst>
              <a:ext uri="{FF2B5EF4-FFF2-40B4-BE49-F238E27FC236}">
                <a16:creationId xmlns:a16="http://schemas.microsoft.com/office/drawing/2014/main" id="{87DAC824-7C65-441B-99D5-C731C1F58132}"/>
              </a:ext>
            </a:extLst>
          </p:cNvPr>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F1F2C90-BB39-4679-BD71-4C4882CD3DB8}"/>
              </a:ext>
            </a:extLst>
          </p:cNvPr>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a:extLst>
              <a:ext uri="{FF2B5EF4-FFF2-40B4-BE49-F238E27FC236}">
                <a16:creationId xmlns:a16="http://schemas.microsoft.com/office/drawing/2014/main" id="{9431C9C2-F156-43EC-AD34-1B24C9288776}"/>
              </a:ext>
            </a:extLst>
          </p:cNvPr>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extLst>
      <p:ext uri="{BB962C8B-B14F-4D97-AF65-F5344CB8AC3E}">
        <p14:creationId xmlns:p14="http://schemas.microsoft.com/office/powerpoint/2010/main" val="37014259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6">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AC54031-53F7-4FCB-BAC3-9F9FF142C1FE}"/>
              </a:ext>
            </a:extLst>
          </p:cNvPr>
          <p:cNvGrpSpPr/>
          <p:nvPr userDrawn="1"/>
        </p:nvGrpSpPr>
        <p:grpSpPr>
          <a:xfrm>
            <a:off x="-6579190" y="-442650"/>
            <a:ext cx="24301094" cy="7743300"/>
            <a:chOff x="-6579190" y="-442650"/>
            <a:chExt cx="24301094" cy="7743300"/>
          </a:xfrm>
        </p:grpSpPr>
        <p:grpSp>
          <p:nvGrpSpPr>
            <p:cNvPr id="4" name="组合 3">
              <a:extLst>
                <a:ext uri="{FF2B5EF4-FFF2-40B4-BE49-F238E27FC236}">
                  <a16:creationId xmlns:a16="http://schemas.microsoft.com/office/drawing/2014/main" id="{9DEC2031-697F-4FC3-A305-F23D9F427E22}"/>
                </a:ext>
              </a:extLst>
            </p:cNvPr>
            <p:cNvGrpSpPr/>
            <p:nvPr userDrawn="1"/>
          </p:nvGrpSpPr>
          <p:grpSpPr>
            <a:xfrm>
              <a:off x="-6579190" y="-442650"/>
              <a:ext cx="15844379" cy="7743300"/>
              <a:chOff x="-7074490" y="-442650"/>
              <a:chExt cx="15844379" cy="7743300"/>
            </a:xfrm>
          </p:grpSpPr>
          <p:sp>
            <p:nvSpPr>
              <p:cNvPr id="26" name="任意多边形: 形状 25">
                <a:extLst>
                  <a:ext uri="{FF2B5EF4-FFF2-40B4-BE49-F238E27FC236}">
                    <a16:creationId xmlns:a16="http://schemas.microsoft.com/office/drawing/2014/main" id="{E785A916-F827-40A8-BAEA-7EF19491D90A}"/>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4E8F475A-EFA8-4EF5-AED7-8B2FA10CE03A}"/>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DDD1D66E-F9D2-425F-A560-4B6071C7632F}"/>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7DB99707-B56F-4597-9E81-5C9D5ABB9BD8}"/>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5F98B36C-2325-4305-A1A2-CCA9515A8774}"/>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9572B3E7-6F24-46EB-8A73-1DC43F0F0C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437E5B0C-B213-43D9-A7DE-5F6F93D638AD}"/>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3D8B1207-4688-4E7E-9E69-EC4B186E7160}"/>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a:extLst>
                  <a:ext uri="{FF2B5EF4-FFF2-40B4-BE49-F238E27FC236}">
                    <a16:creationId xmlns:a16="http://schemas.microsoft.com/office/drawing/2014/main" id="{7A075CFC-8E2B-44DB-B6DB-B1203D980D6D}"/>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905D2130-A01C-437E-B614-314C3E0542C3}"/>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DFA0EEB1-1B64-4325-B9A4-086EF0526E60}"/>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04C3F908-B94D-4113-8A49-517D1884A827}"/>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BE52DF38-884C-4259-80C6-699E6AFF3989}"/>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E428CB5B-BA91-46C1-A4D8-B0873B4ECCED}"/>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AFABEB89-A573-4726-9C40-42352365099E}"/>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255C5C97-DB6C-4377-99D5-AEEDCED379C8}"/>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541C5CEB-640E-4F04-A22F-AC71C898BEEF}"/>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0FB94160-C62F-41C5-B8B6-F545CF9397B7}"/>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9CAB1BF6-5E20-4CF7-86A0-5F07431C0190}"/>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B907A02D-1CEE-40E3-B398-663949B6D5A8}"/>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a:extLst>
                <a:ext uri="{FF2B5EF4-FFF2-40B4-BE49-F238E27FC236}">
                  <a16:creationId xmlns:a16="http://schemas.microsoft.com/office/drawing/2014/main" id="{5EA02C62-4589-46C9-B3A5-B1D0159166F9}"/>
                </a:ext>
              </a:extLst>
            </p:cNvPr>
            <p:cNvGrpSpPr/>
            <p:nvPr userDrawn="1"/>
          </p:nvGrpSpPr>
          <p:grpSpPr>
            <a:xfrm>
              <a:off x="1877525" y="-442650"/>
              <a:ext cx="15844379" cy="7743300"/>
              <a:chOff x="-7074490" y="-442650"/>
              <a:chExt cx="15844379" cy="7743300"/>
            </a:xfrm>
          </p:grpSpPr>
          <p:sp>
            <p:nvSpPr>
              <p:cNvPr id="6" name="任意多边形: 形状 5">
                <a:extLst>
                  <a:ext uri="{FF2B5EF4-FFF2-40B4-BE49-F238E27FC236}">
                    <a16:creationId xmlns:a16="http://schemas.microsoft.com/office/drawing/2014/main" id="{6C6E6CA9-ED8E-489A-8EED-D6A22D412034}"/>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a:extLst>
                  <a:ext uri="{FF2B5EF4-FFF2-40B4-BE49-F238E27FC236}">
                    <a16:creationId xmlns:a16="http://schemas.microsoft.com/office/drawing/2014/main" id="{9FFB0D85-AE7D-48F2-B7DD-25E2DFB94DDC}"/>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a:extLst>
                  <a:ext uri="{FF2B5EF4-FFF2-40B4-BE49-F238E27FC236}">
                    <a16:creationId xmlns:a16="http://schemas.microsoft.com/office/drawing/2014/main" id="{0F35586A-7742-433C-8092-E888DB89F64C}"/>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a:extLst>
                  <a:ext uri="{FF2B5EF4-FFF2-40B4-BE49-F238E27FC236}">
                    <a16:creationId xmlns:a16="http://schemas.microsoft.com/office/drawing/2014/main" id="{D68C3128-EF7C-4996-BE74-E223DED5D41F}"/>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a:extLst>
                  <a:ext uri="{FF2B5EF4-FFF2-40B4-BE49-F238E27FC236}">
                    <a16:creationId xmlns:a16="http://schemas.microsoft.com/office/drawing/2014/main" id="{C629D100-2199-409B-B0CD-36BE5549E1FD}"/>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a:extLst>
                  <a:ext uri="{FF2B5EF4-FFF2-40B4-BE49-F238E27FC236}">
                    <a16:creationId xmlns:a16="http://schemas.microsoft.com/office/drawing/2014/main" id="{4561B015-D980-4F06-AF10-EB82BB796911}"/>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a:extLst>
                  <a:ext uri="{FF2B5EF4-FFF2-40B4-BE49-F238E27FC236}">
                    <a16:creationId xmlns:a16="http://schemas.microsoft.com/office/drawing/2014/main" id="{54DCA097-B51F-4704-9272-071BD4944B03}"/>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a:extLst>
                  <a:ext uri="{FF2B5EF4-FFF2-40B4-BE49-F238E27FC236}">
                    <a16:creationId xmlns:a16="http://schemas.microsoft.com/office/drawing/2014/main" id="{B19E3C64-07B2-478D-8827-20A6418C99D9}"/>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a:extLst>
                  <a:ext uri="{FF2B5EF4-FFF2-40B4-BE49-F238E27FC236}">
                    <a16:creationId xmlns:a16="http://schemas.microsoft.com/office/drawing/2014/main" id="{FB362196-8390-485D-B3D4-3D4404DE3491}"/>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C720188D-7BDD-4994-9376-B244528FC082}"/>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BF34B77E-F9C8-4A77-AB5B-22153B1B1FC4}"/>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C06A1437-9BCC-46E5-902A-149BDEBB26B8}"/>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74D665F4-E88D-44B7-B7AF-7E525B2D3073}"/>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9CC52C29-F910-4EC7-8FFA-717F478CD285}"/>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0597B025-BD04-4504-BCCA-9F857E80ABFE}"/>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C3C042CA-9CA7-4F1D-BBB8-BE4081957DD7}"/>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3A83D821-84C0-467B-9AB8-51B3FB601008}"/>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947EB07F-1ADE-40FE-B612-0215E6B9CC12}"/>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5ACD9DD5-1A6F-4909-A5AF-90886292C095}"/>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05949B83-7B3F-4583-A619-4F2C5257E098}"/>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49" name="图片占位符 48">
            <a:extLst>
              <a:ext uri="{FF2B5EF4-FFF2-40B4-BE49-F238E27FC236}">
                <a16:creationId xmlns:a16="http://schemas.microsoft.com/office/drawing/2014/main" id="{209A92A3-74E6-45DA-AC25-797C3342DF39}"/>
              </a:ext>
            </a:extLst>
          </p:cNvPr>
          <p:cNvSpPr>
            <a:spLocks noGrp="1"/>
          </p:cNvSpPr>
          <p:nvPr>
            <p:ph type="pic" sz="quarter" idx="10"/>
          </p:nvPr>
        </p:nvSpPr>
        <p:spPr>
          <a:xfrm>
            <a:off x="3224723" y="1388896"/>
            <a:ext cx="2985577" cy="4415004"/>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0" name="图片占位符 48">
            <a:extLst>
              <a:ext uri="{FF2B5EF4-FFF2-40B4-BE49-F238E27FC236}">
                <a16:creationId xmlns:a16="http://schemas.microsoft.com/office/drawing/2014/main" id="{9AC5454D-E3FA-41CB-922B-B7F698DE5139}"/>
              </a:ext>
            </a:extLst>
          </p:cNvPr>
          <p:cNvSpPr>
            <a:spLocks noGrp="1"/>
          </p:cNvSpPr>
          <p:nvPr>
            <p:ph type="pic" sz="quarter" idx="11"/>
          </p:nvPr>
        </p:nvSpPr>
        <p:spPr>
          <a:xfrm>
            <a:off x="6832266" y="1388896"/>
            <a:ext cx="2985577" cy="4415004"/>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1" name="图片占位符 48">
            <a:extLst>
              <a:ext uri="{FF2B5EF4-FFF2-40B4-BE49-F238E27FC236}">
                <a16:creationId xmlns:a16="http://schemas.microsoft.com/office/drawing/2014/main" id="{F25E9BFC-28C2-437B-AECB-F5FDF8515D4C}"/>
              </a:ext>
            </a:extLst>
          </p:cNvPr>
          <p:cNvSpPr>
            <a:spLocks noGrp="1"/>
          </p:cNvSpPr>
          <p:nvPr>
            <p:ph type="pic" sz="quarter" idx="12"/>
          </p:nvPr>
        </p:nvSpPr>
        <p:spPr>
          <a:xfrm>
            <a:off x="10413506" y="1388896"/>
            <a:ext cx="2985577" cy="4415004"/>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Tree>
    <p:extLst>
      <p:ext uri="{BB962C8B-B14F-4D97-AF65-F5344CB8AC3E}">
        <p14:creationId xmlns:p14="http://schemas.microsoft.com/office/powerpoint/2010/main" val="2959489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7">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AC54031-53F7-4FCB-BAC3-9F9FF142C1FE}"/>
              </a:ext>
            </a:extLst>
          </p:cNvPr>
          <p:cNvGrpSpPr/>
          <p:nvPr userDrawn="1"/>
        </p:nvGrpSpPr>
        <p:grpSpPr>
          <a:xfrm>
            <a:off x="-6579190" y="-442650"/>
            <a:ext cx="24301094" cy="7743300"/>
            <a:chOff x="-6579190" y="-442650"/>
            <a:chExt cx="24301094" cy="7743300"/>
          </a:xfrm>
        </p:grpSpPr>
        <p:grpSp>
          <p:nvGrpSpPr>
            <p:cNvPr id="4" name="组合 3">
              <a:extLst>
                <a:ext uri="{FF2B5EF4-FFF2-40B4-BE49-F238E27FC236}">
                  <a16:creationId xmlns:a16="http://schemas.microsoft.com/office/drawing/2014/main" id="{9DEC2031-697F-4FC3-A305-F23D9F427E22}"/>
                </a:ext>
              </a:extLst>
            </p:cNvPr>
            <p:cNvGrpSpPr/>
            <p:nvPr userDrawn="1"/>
          </p:nvGrpSpPr>
          <p:grpSpPr>
            <a:xfrm>
              <a:off x="-6579190" y="-442650"/>
              <a:ext cx="15844379" cy="7743300"/>
              <a:chOff x="-7074490" y="-442650"/>
              <a:chExt cx="15844379" cy="7743300"/>
            </a:xfrm>
          </p:grpSpPr>
          <p:sp>
            <p:nvSpPr>
              <p:cNvPr id="26" name="任意多边形: 形状 25">
                <a:extLst>
                  <a:ext uri="{FF2B5EF4-FFF2-40B4-BE49-F238E27FC236}">
                    <a16:creationId xmlns:a16="http://schemas.microsoft.com/office/drawing/2014/main" id="{E785A916-F827-40A8-BAEA-7EF19491D90A}"/>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4E8F475A-EFA8-4EF5-AED7-8B2FA10CE03A}"/>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DDD1D66E-F9D2-425F-A560-4B6071C7632F}"/>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7DB99707-B56F-4597-9E81-5C9D5ABB9BD8}"/>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5F98B36C-2325-4305-A1A2-CCA9515A8774}"/>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9572B3E7-6F24-46EB-8A73-1DC43F0F0C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437E5B0C-B213-43D9-A7DE-5F6F93D638AD}"/>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3D8B1207-4688-4E7E-9E69-EC4B186E7160}"/>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a:extLst>
                  <a:ext uri="{FF2B5EF4-FFF2-40B4-BE49-F238E27FC236}">
                    <a16:creationId xmlns:a16="http://schemas.microsoft.com/office/drawing/2014/main" id="{7A075CFC-8E2B-44DB-B6DB-B1203D980D6D}"/>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905D2130-A01C-437E-B614-314C3E0542C3}"/>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DFA0EEB1-1B64-4325-B9A4-086EF0526E60}"/>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04C3F908-B94D-4113-8A49-517D1884A827}"/>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BE52DF38-884C-4259-80C6-699E6AFF3989}"/>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E428CB5B-BA91-46C1-A4D8-B0873B4ECCED}"/>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AFABEB89-A573-4726-9C40-42352365099E}"/>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255C5C97-DB6C-4377-99D5-AEEDCED379C8}"/>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541C5CEB-640E-4F04-A22F-AC71C898BEEF}"/>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0FB94160-C62F-41C5-B8B6-F545CF9397B7}"/>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9CAB1BF6-5E20-4CF7-86A0-5F07431C0190}"/>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B907A02D-1CEE-40E3-B398-663949B6D5A8}"/>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a:extLst>
                <a:ext uri="{FF2B5EF4-FFF2-40B4-BE49-F238E27FC236}">
                  <a16:creationId xmlns:a16="http://schemas.microsoft.com/office/drawing/2014/main" id="{5EA02C62-4589-46C9-B3A5-B1D0159166F9}"/>
                </a:ext>
              </a:extLst>
            </p:cNvPr>
            <p:cNvGrpSpPr/>
            <p:nvPr userDrawn="1"/>
          </p:nvGrpSpPr>
          <p:grpSpPr>
            <a:xfrm>
              <a:off x="1877525" y="-442650"/>
              <a:ext cx="15844379" cy="7743300"/>
              <a:chOff x="-7074490" y="-442650"/>
              <a:chExt cx="15844379" cy="7743300"/>
            </a:xfrm>
          </p:grpSpPr>
          <p:sp>
            <p:nvSpPr>
              <p:cNvPr id="6" name="任意多边形: 形状 5">
                <a:extLst>
                  <a:ext uri="{FF2B5EF4-FFF2-40B4-BE49-F238E27FC236}">
                    <a16:creationId xmlns:a16="http://schemas.microsoft.com/office/drawing/2014/main" id="{6C6E6CA9-ED8E-489A-8EED-D6A22D412034}"/>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a:extLst>
                  <a:ext uri="{FF2B5EF4-FFF2-40B4-BE49-F238E27FC236}">
                    <a16:creationId xmlns:a16="http://schemas.microsoft.com/office/drawing/2014/main" id="{9FFB0D85-AE7D-48F2-B7DD-25E2DFB94DDC}"/>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a:extLst>
                  <a:ext uri="{FF2B5EF4-FFF2-40B4-BE49-F238E27FC236}">
                    <a16:creationId xmlns:a16="http://schemas.microsoft.com/office/drawing/2014/main" id="{0F35586A-7742-433C-8092-E888DB89F64C}"/>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a:extLst>
                  <a:ext uri="{FF2B5EF4-FFF2-40B4-BE49-F238E27FC236}">
                    <a16:creationId xmlns:a16="http://schemas.microsoft.com/office/drawing/2014/main" id="{D68C3128-EF7C-4996-BE74-E223DED5D41F}"/>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a:extLst>
                  <a:ext uri="{FF2B5EF4-FFF2-40B4-BE49-F238E27FC236}">
                    <a16:creationId xmlns:a16="http://schemas.microsoft.com/office/drawing/2014/main" id="{C629D100-2199-409B-B0CD-36BE5549E1FD}"/>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a:extLst>
                  <a:ext uri="{FF2B5EF4-FFF2-40B4-BE49-F238E27FC236}">
                    <a16:creationId xmlns:a16="http://schemas.microsoft.com/office/drawing/2014/main" id="{4561B015-D980-4F06-AF10-EB82BB796911}"/>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a:extLst>
                  <a:ext uri="{FF2B5EF4-FFF2-40B4-BE49-F238E27FC236}">
                    <a16:creationId xmlns:a16="http://schemas.microsoft.com/office/drawing/2014/main" id="{54DCA097-B51F-4704-9272-071BD4944B03}"/>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a:extLst>
                  <a:ext uri="{FF2B5EF4-FFF2-40B4-BE49-F238E27FC236}">
                    <a16:creationId xmlns:a16="http://schemas.microsoft.com/office/drawing/2014/main" id="{B19E3C64-07B2-478D-8827-20A6418C99D9}"/>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a:extLst>
                  <a:ext uri="{FF2B5EF4-FFF2-40B4-BE49-F238E27FC236}">
                    <a16:creationId xmlns:a16="http://schemas.microsoft.com/office/drawing/2014/main" id="{FB362196-8390-485D-B3D4-3D4404DE3491}"/>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C720188D-7BDD-4994-9376-B244528FC082}"/>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BF34B77E-F9C8-4A77-AB5B-22153B1B1FC4}"/>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C06A1437-9BCC-46E5-902A-149BDEBB26B8}"/>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74D665F4-E88D-44B7-B7AF-7E525B2D3073}"/>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9CC52C29-F910-4EC7-8FFA-717F478CD285}"/>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0597B025-BD04-4504-BCCA-9F857E80ABFE}"/>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C3C042CA-9CA7-4F1D-BBB8-BE4081957DD7}"/>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3A83D821-84C0-467B-9AB8-51B3FB601008}"/>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947EB07F-1ADE-40FE-B612-0215E6B9CC12}"/>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5ACD9DD5-1A6F-4909-A5AF-90886292C095}"/>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05949B83-7B3F-4583-A619-4F2C5257E098}"/>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48" name="图片占位符 48">
            <a:extLst>
              <a:ext uri="{FF2B5EF4-FFF2-40B4-BE49-F238E27FC236}">
                <a16:creationId xmlns:a16="http://schemas.microsoft.com/office/drawing/2014/main" id="{13E52165-8582-43EF-9025-84AED6F57C21}"/>
              </a:ext>
            </a:extLst>
          </p:cNvPr>
          <p:cNvSpPr>
            <a:spLocks noGrp="1"/>
          </p:cNvSpPr>
          <p:nvPr>
            <p:ph type="pic" sz="quarter" idx="10"/>
          </p:nvPr>
        </p:nvSpPr>
        <p:spPr>
          <a:xfrm>
            <a:off x="7530894" y="1242915"/>
            <a:ext cx="2886281" cy="4243479"/>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49" name="图片占位符 48">
            <a:extLst>
              <a:ext uri="{FF2B5EF4-FFF2-40B4-BE49-F238E27FC236}">
                <a16:creationId xmlns:a16="http://schemas.microsoft.com/office/drawing/2014/main" id="{D452DA59-FAD8-4A6C-82E2-FC1E91CC495F}"/>
              </a:ext>
            </a:extLst>
          </p:cNvPr>
          <p:cNvSpPr>
            <a:spLocks noGrp="1"/>
          </p:cNvSpPr>
          <p:nvPr>
            <p:ph type="pic" sz="quarter" idx="11"/>
          </p:nvPr>
        </p:nvSpPr>
        <p:spPr>
          <a:xfrm>
            <a:off x="1777199" y="4189539"/>
            <a:ext cx="2886281" cy="1296855"/>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Tree>
    <p:extLst>
      <p:ext uri="{BB962C8B-B14F-4D97-AF65-F5344CB8AC3E}">
        <p14:creationId xmlns:p14="http://schemas.microsoft.com/office/powerpoint/2010/main" val="39151314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AC54031-53F7-4FCB-BAC3-9F9FF142C1FE}"/>
              </a:ext>
            </a:extLst>
          </p:cNvPr>
          <p:cNvGrpSpPr/>
          <p:nvPr userDrawn="1"/>
        </p:nvGrpSpPr>
        <p:grpSpPr>
          <a:xfrm>
            <a:off x="-6579190" y="-442650"/>
            <a:ext cx="24301094" cy="7743300"/>
            <a:chOff x="-6579190" y="-442650"/>
            <a:chExt cx="24301094" cy="7743300"/>
          </a:xfrm>
        </p:grpSpPr>
        <p:grpSp>
          <p:nvGrpSpPr>
            <p:cNvPr id="4" name="组合 3">
              <a:extLst>
                <a:ext uri="{FF2B5EF4-FFF2-40B4-BE49-F238E27FC236}">
                  <a16:creationId xmlns:a16="http://schemas.microsoft.com/office/drawing/2014/main" id="{9DEC2031-697F-4FC3-A305-F23D9F427E22}"/>
                </a:ext>
              </a:extLst>
            </p:cNvPr>
            <p:cNvGrpSpPr/>
            <p:nvPr userDrawn="1"/>
          </p:nvGrpSpPr>
          <p:grpSpPr>
            <a:xfrm>
              <a:off x="-6579190" y="-442650"/>
              <a:ext cx="15844379" cy="7743300"/>
              <a:chOff x="-7074490" y="-442650"/>
              <a:chExt cx="15844379" cy="7743300"/>
            </a:xfrm>
          </p:grpSpPr>
          <p:sp>
            <p:nvSpPr>
              <p:cNvPr id="26" name="任意多边形: 形状 25">
                <a:extLst>
                  <a:ext uri="{FF2B5EF4-FFF2-40B4-BE49-F238E27FC236}">
                    <a16:creationId xmlns:a16="http://schemas.microsoft.com/office/drawing/2014/main" id="{E785A916-F827-40A8-BAEA-7EF19491D90A}"/>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4E8F475A-EFA8-4EF5-AED7-8B2FA10CE03A}"/>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DDD1D66E-F9D2-425F-A560-4B6071C7632F}"/>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7DB99707-B56F-4597-9E81-5C9D5ABB9BD8}"/>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5F98B36C-2325-4305-A1A2-CCA9515A8774}"/>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9572B3E7-6F24-46EB-8A73-1DC43F0F0C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437E5B0C-B213-43D9-A7DE-5F6F93D638AD}"/>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3D8B1207-4688-4E7E-9E69-EC4B186E7160}"/>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a:extLst>
                  <a:ext uri="{FF2B5EF4-FFF2-40B4-BE49-F238E27FC236}">
                    <a16:creationId xmlns:a16="http://schemas.microsoft.com/office/drawing/2014/main" id="{7A075CFC-8E2B-44DB-B6DB-B1203D980D6D}"/>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905D2130-A01C-437E-B614-314C3E0542C3}"/>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DFA0EEB1-1B64-4325-B9A4-086EF0526E60}"/>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04C3F908-B94D-4113-8A49-517D1884A827}"/>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BE52DF38-884C-4259-80C6-699E6AFF3989}"/>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E428CB5B-BA91-46C1-A4D8-B0873B4ECCED}"/>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AFABEB89-A573-4726-9C40-42352365099E}"/>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255C5C97-DB6C-4377-99D5-AEEDCED379C8}"/>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541C5CEB-640E-4F04-A22F-AC71C898BEEF}"/>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0FB94160-C62F-41C5-B8B6-F545CF9397B7}"/>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9CAB1BF6-5E20-4CF7-86A0-5F07431C0190}"/>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B907A02D-1CEE-40E3-B398-663949B6D5A8}"/>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a:extLst>
                <a:ext uri="{FF2B5EF4-FFF2-40B4-BE49-F238E27FC236}">
                  <a16:creationId xmlns:a16="http://schemas.microsoft.com/office/drawing/2014/main" id="{5EA02C62-4589-46C9-B3A5-B1D0159166F9}"/>
                </a:ext>
              </a:extLst>
            </p:cNvPr>
            <p:cNvGrpSpPr/>
            <p:nvPr userDrawn="1"/>
          </p:nvGrpSpPr>
          <p:grpSpPr>
            <a:xfrm>
              <a:off x="1877525" y="-442650"/>
              <a:ext cx="15844379" cy="7743300"/>
              <a:chOff x="-7074490" y="-442650"/>
              <a:chExt cx="15844379" cy="7743300"/>
            </a:xfrm>
          </p:grpSpPr>
          <p:sp>
            <p:nvSpPr>
              <p:cNvPr id="6" name="任意多边形: 形状 5">
                <a:extLst>
                  <a:ext uri="{FF2B5EF4-FFF2-40B4-BE49-F238E27FC236}">
                    <a16:creationId xmlns:a16="http://schemas.microsoft.com/office/drawing/2014/main" id="{6C6E6CA9-ED8E-489A-8EED-D6A22D412034}"/>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a:extLst>
                  <a:ext uri="{FF2B5EF4-FFF2-40B4-BE49-F238E27FC236}">
                    <a16:creationId xmlns:a16="http://schemas.microsoft.com/office/drawing/2014/main" id="{9FFB0D85-AE7D-48F2-B7DD-25E2DFB94DDC}"/>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a:extLst>
                  <a:ext uri="{FF2B5EF4-FFF2-40B4-BE49-F238E27FC236}">
                    <a16:creationId xmlns:a16="http://schemas.microsoft.com/office/drawing/2014/main" id="{0F35586A-7742-433C-8092-E888DB89F64C}"/>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a:extLst>
                  <a:ext uri="{FF2B5EF4-FFF2-40B4-BE49-F238E27FC236}">
                    <a16:creationId xmlns:a16="http://schemas.microsoft.com/office/drawing/2014/main" id="{D68C3128-EF7C-4996-BE74-E223DED5D41F}"/>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a:extLst>
                  <a:ext uri="{FF2B5EF4-FFF2-40B4-BE49-F238E27FC236}">
                    <a16:creationId xmlns:a16="http://schemas.microsoft.com/office/drawing/2014/main" id="{C629D100-2199-409B-B0CD-36BE5549E1FD}"/>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a:extLst>
                  <a:ext uri="{FF2B5EF4-FFF2-40B4-BE49-F238E27FC236}">
                    <a16:creationId xmlns:a16="http://schemas.microsoft.com/office/drawing/2014/main" id="{4561B015-D980-4F06-AF10-EB82BB796911}"/>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a:extLst>
                  <a:ext uri="{FF2B5EF4-FFF2-40B4-BE49-F238E27FC236}">
                    <a16:creationId xmlns:a16="http://schemas.microsoft.com/office/drawing/2014/main" id="{54DCA097-B51F-4704-9272-071BD4944B03}"/>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a:extLst>
                  <a:ext uri="{FF2B5EF4-FFF2-40B4-BE49-F238E27FC236}">
                    <a16:creationId xmlns:a16="http://schemas.microsoft.com/office/drawing/2014/main" id="{B19E3C64-07B2-478D-8827-20A6418C99D9}"/>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a:extLst>
                  <a:ext uri="{FF2B5EF4-FFF2-40B4-BE49-F238E27FC236}">
                    <a16:creationId xmlns:a16="http://schemas.microsoft.com/office/drawing/2014/main" id="{FB362196-8390-485D-B3D4-3D4404DE3491}"/>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C720188D-7BDD-4994-9376-B244528FC082}"/>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BF34B77E-F9C8-4A77-AB5B-22153B1B1FC4}"/>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C06A1437-9BCC-46E5-902A-149BDEBB26B8}"/>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74D665F4-E88D-44B7-B7AF-7E525B2D3073}"/>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9CC52C29-F910-4EC7-8FFA-717F478CD285}"/>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0597B025-BD04-4504-BCCA-9F857E80ABFE}"/>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C3C042CA-9CA7-4F1D-BBB8-BE4081957DD7}"/>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3A83D821-84C0-467B-9AB8-51B3FB601008}"/>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947EB07F-1ADE-40FE-B612-0215E6B9CC12}"/>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5ACD9DD5-1A6F-4909-A5AF-90886292C095}"/>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05949B83-7B3F-4583-A619-4F2C5257E098}"/>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Tree>
    <p:extLst>
      <p:ext uri="{BB962C8B-B14F-4D97-AF65-F5344CB8AC3E}">
        <p14:creationId xmlns:p14="http://schemas.microsoft.com/office/powerpoint/2010/main" val="226091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ea typeface="微软雅黑" charset="0"/>
                <a:cs typeface="Segoe UI Light"/>
              </a:rPr>
              <a:t>Arial</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1.0</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640071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35F4055-CC5C-44F2-BA68-05B595D9BD2F}"/>
              </a:ext>
            </a:extLst>
          </p:cNvPr>
          <p:cNvSpPr>
            <a:spLocks noGrp="1"/>
          </p:cNvSpPr>
          <p:nvPr>
            <p:ph type="body" sz="quarter" idx="11" hasCustomPrompt="1"/>
          </p:nvPr>
        </p:nvSpPr>
        <p:spPr>
          <a:xfrm>
            <a:off x="3702530"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51" name="矩形 50">
            <a:extLst>
              <a:ext uri="{FF2B5EF4-FFF2-40B4-BE49-F238E27FC236}">
                <a16:creationId xmlns:a16="http://schemas.microsoft.com/office/drawing/2014/main" id="{10115528-B16A-414E-A17F-764F11E93247}"/>
              </a:ext>
            </a:extLst>
          </p:cNvPr>
          <p:cNvSpPr/>
          <p:nvPr userDrawn="1"/>
        </p:nvSpPr>
        <p:spPr>
          <a:xfrm>
            <a:off x="6096000" y="1076279"/>
            <a:ext cx="6219825" cy="23632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图片占位符 48">
            <a:extLst>
              <a:ext uri="{FF2B5EF4-FFF2-40B4-BE49-F238E27FC236}">
                <a16:creationId xmlns:a16="http://schemas.microsoft.com/office/drawing/2014/main" id="{1C01A8E7-9FD8-498E-8270-2E9EE31A0AC0}"/>
              </a:ext>
            </a:extLst>
          </p:cNvPr>
          <p:cNvSpPr>
            <a:spLocks noGrp="1"/>
          </p:cNvSpPr>
          <p:nvPr>
            <p:ph type="pic" sz="quarter" idx="10"/>
          </p:nvPr>
        </p:nvSpPr>
        <p:spPr>
          <a:xfrm>
            <a:off x="715217" y="853629"/>
            <a:ext cx="5762087" cy="226207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50" name="组合 49">
            <a:extLst>
              <a:ext uri="{FF2B5EF4-FFF2-40B4-BE49-F238E27FC236}">
                <a16:creationId xmlns:a16="http://schemas.microsoft.com/office/drawing/2014/main" id="{235CF51C-2D52-48A9-9F59-7ECDA7ED82BB}"/>
              </a:ext>
            </a:extLst>
          </p:cNvPr>
          <p:cNvGrpSpPr/>
          <p:nvPr userDrawn="1"/>
        </p:nvGrpSpPr>
        <p:grpSpPr>
          <a:xfrm>
            <a:off x="-6579190" y="-442650"/>
            <a:ext cx="24301094" cy="7743300"/>
            <a:chOff x="-6579190" y="-442650"/>
            <a:chExt cx="24301094" cy="7743300"/>
          </a:xfrm>
        </p:grpSpPr>
        <p:grpSp>
          <p:nvGrpSpPr>
            <p:cNvPr id="7" name="组合 6">
              <a:extLst>
                <a:ext uri="{FF2B5EF4-FFF2-40B4-BE49-F238E27FC236}">
                  <a16:creationId xmlns:a16="http://schemas.microsoft.com/office/drawing/2014/main" id="{D613BB1A-D1E2-4028-82B1-4EEA2F1A0662}"/>
                </a:ext>
              </a:extLst>
            </p:cNvPr>
            <p:cNvGrpSpPr/>
            <p:nvPr userDrawn="1"/>
          </p:nvGrpSpPr>
          <p:grpSpPr>
            <a:xfrm>
              <a:off x="-6579190" y="-442650"/>
              <a:ext cx="15844379" cy="7743300"/>
              <a:chOff x="-7074490" y="-442650"/>
              <a:chExt cx="15844379" cy="7743300"/>
            </a:xfrm>
          </p:grpSpPr>
          <p:sp>
            <p:nvSpPr>
              <p:cNvPr id="8" name="任意多边形: 形状 7">
                <a:extLst>
                  <a:ext uri="{FF2B5EF4-FFF2-40B4-BE49-F238E27FC236}">
                    <a16:creationId xmlns:a16="http://schemas.microsoft.com/office/drawing/2014/main" id="{D801E9BB-7996-4781-828D-427ED576F894}"/>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a:extLst>
                  <a:ext uri="{FF2B5EF4-FFF2-40B4-BE49-F238E27FC236}">
                    <a16:creationId xmlns:a16="http://schemas.microsoft.com/office/drawing/2014/main" id="{78D52BB9-6C17-459C-8889-752FC72F86F6}"/>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a:extLst>
                  <a:ext uri="{FF2B5EF4-FFF2-40B4-BE49-F238E27FC236}">
                    <a16:creationId xmlns:a16="http://schemas.microsoft.com/office/drawing/2014/main" id="{93ACA296-5CB2-417C-B92D-38E9EFD220D6}"/>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a:extLst>
                  <a:ext uri="{FF2B5EF4-FFF2-40B4-BE49-F238E27FC236}">
                    <a16:creationId xmlns:a16="http://schemas.microsoft.com/office/drawing/2014/main" id="{6E9D077F-ADD4-4D58-A05A-667D4C4AAD18}"/>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a:extLst>
                  <a:ext uri="{FF2B5EF4-FFF2-40B4-BE49-F238E27FC236}">
                    <a16:creationId xmlns:a16="http://schemas.microsoft.com/office/drawing/2014/main" id="{C89B5357-AD90-4586-9FFA-B47D34BFB973}"/>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a:extLst>
                  <a:ext uri="{FF2B5EF4-FFF2-40B4-BE49-F238E27FC236}">
                    <a16:creationId xmlns:a16="http://schemas.microsoft.com/office/drawing/2014/main" id="{3E21C358-6351-47B5-95D2-7E8443628B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a:extLst>
                  <a:ext uri="{FF2B5EF4-FFF2-40B4-BE49-F238E27FC236}">
                    <a16:creationId xmlns:a16="http://schemas.microsoft.com/office/drawing/2014/main" id="{13FEB120-6B16-4C23-AD59-000509997890}"/>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8AE326E9-781F-47A1-BC7F-E07B4F3347CD}"/>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EE4D09F7-6517-4BAF-AF33-9041C64A191E}"/>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2101CD32-13CF-487A-9544-18FB53ABA67D}"/>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BE894138-E29C-428F-BFA4-3FAC177A3418}"/>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1CA18357-853D-4D72-9B56-BDE6249B10F4}"/>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A59A71BE-5B12-47F9-B699-7C471A3F0A7A}"/>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0B60E2CB-255D-401C-A62F-C690E4158802}"/>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D247DCA7-C5A6-47BF-A77B-5471CC56BB93}"/>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5173A5B8-373F-4DE1-A4C6-4BB058A6A9E3}"/>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8154E2DD-9651-41FE-8FE9-685D75CBA0BA}"/>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EDD36015-1BAB-4069-83A3-26BCA116B3EF}"/>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D953A113-AEF7-49E3-88AE-283E83F7048D}"/>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832107BE-F41A-45ED-A993-E8FCE3F11888}"/>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29" name="组合 28">
              <a:extLst>
                <a:ext uri="{FF2B5EF4-FFF2-40B4-BE49-F238E27FC236}">
                  <a16:creationId xmlns:a16="http://schemas.microsoft.com/office/drawing/2014/main" id="{3F45A25D-56E6-4CFD-92BE-5B34019D84F8}"/>
                </a:ext>
              </a:extLst>
            </p:cNvPr>
            <p:cNvGrpSpPr/>
            <p:nvPr userDrawn="1"/>
          </p:nvGrpSpPr>
          <p:grpSpPr>
            <a:xfrm>
              <a:off x="1877525" y="-442650"/>
              <a:ext cx="15844379" cy="7743300"/>
              <a:chOff x="-7074490" y="-442650"/>
              <a:chExt cx="15844379" cy="7743300"/>
            </a:xfrm>
          </p:grpSpPr>
          <p:sp>
            <p:nvSpPr>
              <p:cNvPr id="30" name="任意多边形: 形状 29">
                <a:extLst>
                  <a:ext uri="{FF2B5EF4-FFF2-40B4-BE49-F238E27FC236}">
                    <a16:creationId xmlns:a16="http://schemas.microsoft.com/office/drawing/2014/main" id="{082C6EE2-B9CB-4F99-BE98-85FAF7A20392}"/>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389FE53C-4C03-4766-AA9A-C12704732BD2}"/>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5251C3F9-C172-4DB3-9046-2CAE654E0360}"/>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5792B882-F9DA-4150-83D0-0FF3F1511340}"/>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a:extLst>
                  <a:ext uri="{FF2B5EF4-FFF2-40B4-BE49-F238E27FC236}">
                    <a16:creationId xmlns:a16="http://schemas.microsoft.com/office/drawing/2014/main" id="{BBE28278-CA92-42D3-B9F5-32B0DE8AE65C}"/>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78335CDE-CA2C-4E36-B748-2550B9E6124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058C188B-31CE-4A69-B621-37558F7A828B}"/>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2EDF54B2-8F87-41B2-8986-EED97F321F03}"/>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DCDEDF3F-080D-4421-9F5A-363D7D5BCD2D}"/>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04367091-F45C-4115-8EF0-10DBDCFD6AED}"/>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B25F19F6-C05F-4148-B3C1-20D289DEF21F}"/>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03A19109-6EF2-44AC-A8AE-C57DADCEFE4C}"/>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6D32D08D-1B9E-4BEE-8A23-D14EEB197D54}"/>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99232D9D-BDC7-4E55-9DE5-30481548DEA8}"/>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AB9F1D0B-9868-4539-A66A-47A64AD92BE7}"/>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AE549B16-B371-40E2-8856-4D8BE8A4640F}"/>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a:extLst>
                  <a:ext uri="{FF2B5EF4-FFF2-40B4-BE49-F238E27FC236}">
                    <a16:creationId xmlns:a16="http://schemas.microsoft.com/office/drawing/2014/main" id="{1C42A1E6-2F68-4550-9A93-E22A0E9889B6}"/>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a:extLst>
                  <a:ext uri="{FF2B5EF4-FFF2-40B4-BE49-F238E27FC236}">
                    <a16:creationId xmlns:a16="http://schemas.microsoft.com/office/drawing/2014/main" id="{53790CC0-A743-45A3-BD9F-71799C11B860}"/>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a:extLst>
                  <a:ext uri="{FF2B5EF4-FFF2-40B4-BE49-F238E27FC236}">
                    <a16:creationId xmlns:a16="http://schemas.microsoft.com/office/drawing/2014/main" id="{BF1DDF55-2A24-48E2-85FF-E6E520C6F585}"/>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a:extLst>
                  <a:ext uri="{FF2B5EF4-FFF2-40B4-BE49-F238E27FC236}">
                    <a16:creationId xmlns:a16="http://schemas.microsoft.com/office/drawing/2014/main" id="{6E306BCB-83EF-4E9B-8A37-361F40FD8A1F}"/>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cxnSp>
        <p:nvCxnSpPr>
          <p:cNvPr id="53" name="直接连接符 52">
            <a:extLst>
              <a:ext uri="{FF2B5EF4-FFF2-40B4-BE49-F238E27FC236}">
                <a16:creationId xmlns:a16="http://schemas.microsoft.com/office/drawing/2014/main" id="{B35EE650-07DA-4B47-B748-1EC976E69BD0}"/>
              </a:ext>
            </a:extLst>
          </p:cNvPr>
          <p:cNvCxnSpPr>
            <a:cxnSpLocks/>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C3F781A-CC2F-4CA2-9E98-F87E2F6A0CB3}"/>
              </a:ext>
            </a:extLst>
          </p:cNvPr>
          <p:cNvCxnSpPr>
            <a:cxnSpLocks/>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组合 54">
            <a:extLst>
              <a:ext uri="{FF2B5EF4-FFF2-40B4-BE49-F238E27FC236}">
                <a16:creationId xmlns:a16="http://schemas.microsoft.com/office/drawing/2014/main" id="{447AF80F-1794-4507-A137-B2D6F1052580}"/>
              </a:ext>
            </a:extLst>
          </p:cNvPr>
          <p:cNvGrpSpPr/>
          <p:nvPr userDrawn="1"/>
        </p:nvGrpSpPr>
        <p:grpSpPr>
          <a:xfrm>
            <a:off x="695325" y="6292750"/>
            <a:ext cx="10801350" cy="3266"/>
            <a:chOff x="695325" y="6292750"/>
            <a:chExt cx="10801350" cy="3266"/>
          </a:xfrm>
        </p:grpSpPr>
        <p:cxnSp>
          <p:nvCxnSpPr>
            <p:cNvPr id="56" name="直接连接符 55">
              <a:extLst>
                <a:ext uri="{FF2B5EF4-FFF2-40B4-BE49-F238E27FC236}">
                  <a16:creationId xmlns:a16="http://schemas.microsoft.com/office/drawing/2014/main" id="{1AFDD30A-4BDD-49DC-B5A7-7BD23FEB4F4A}"/>
                </a:ext>
              </a:extLst>
            </p:cNvPr>
            <p:cNvCxnSpPr>
              <a:cxnSpLocks/>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3B8A4B4-B224-4702-B9C7-9164272B4A0C}"/>
                </a:ext>
              </a:extLst>
            </p:cNvPr>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文本框 57">
            <a:extLst>
              <a:ext uri="{FF2B5EF4-FFF2-40B4-BE49-F238E27FC236}">
                <a16:creationId xmlns:a16="http://schemas.microsoft.com/office/drawing/2014/main" id="{1DB69794-D9AD-4CE1-9593-FCCB07EE3A9D}"/>
              </a:ext>
            </a:extLst>
          </p:cNvPr>
          <p:cNvSpPr txBox="1"/>
          <p:nvPr userDrawn="1"/>
        </p:nvSpPr>
        <p:spPr>
          <a:xfrm>
            <a:off x="3110096" y="4514458"/>
            <a:ext cx="697627" cy="646331"/>
          </a:xfrm>
          <a:prstGeom prst="rect">
            <a:avLst/>
          </a:prstGeom>
          <a:noFill/>
        </p:spPr>
        <p:txBody>
          <a:bodyPr wrap="none" rtlCol="0">
            <a:spAutoFit/>
          </a:bodyPr>
          <a:lstStyle/>
          <a:p>
            <a:r>
              <a:rPr lang="en-US" altLang="zh-CN" sz="3600" dirty="0">
                <a:solidFill>
                  <a:schemeClr val="bg1">
                    <a:lumMod val="85000"/>
                  </a:schemeClr>
                </a:solidFill>
              </a:rPr>
              <a:t>01</a:t>
            </a:r>
            <a:endParaRPr lang="zh-CN" altLang="en-US" sz="3600" dirty="0">
              <a:solidFill>
                <a:schemeClr val="bg1">
                  <a:lumMod val="85000"/>
                </a:schemeClr>
              </a:solidFill>
            </a:endParaRPr>
          </a:p>
        </p:txBody>
      </p:sp>
      <p:sp>
        <p:nvSpPr>
          <p:cNvPr id="60" name="矩形 59">
            <a:extLst>
              <a:ext uri="{FF2B5EF4-FFF2-40B4-BE49-F238E27FC236}">
                <a16:creationId xmlns:a16="http://schemas.microsoft.com/office/drawing/2014/main" id="{8D152CCE-1267-4B4C-9D05-9A1C94C9194E}"/>
              </a:ext>
            </a:extLst>
          </p:cNvPr>
          <p:cNvSpPr/>
          <p:nvPr userDrawn="1"/>
        </p:nvSpPr>
        <p:spPr>
          <a:xfrm>
            <a:off x="3511673" y="4468728"/>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EBFA3A90-22CF-44EF-A2FA-7E8643CE5E6D}"/>
              </a:ext>
            </a:extLst>
          </p:cNvPr>
          <p:cNvSpPr txBox="1"/>
          <p:nvPr userDrawn="1"/>
        </p:nvSpPr>
        <p:spPr>
          <a:xfrm>
            <a:off x="5989180" y="4513543"/>
            <a:ext cx="697627" cy="646331"/>
          </a:xfrm>
          <a:prstGeom prst="rect">
            <a:avLst/>
          </a:prstGeom>
          <a:noFill/>
        </p:spPr>
        <p:txBody>
          <a:bodyPr wrap="none" rtlCol="0">
            <a:spAutoFit/>
          </a:bodyPr>
          <a:lstStyle/>
          <a:p>
            <a:r>
              <a:rPr lang="en-US" altLang="zh-CN" sz="3600" dirty="0">
                <a:solidFill>
                  <a:schemeClr val="bg1">
                    <a:lumMod val="85000"/>
                  </a:schemeClr>
                </a:solidFill>
              </a:rPr>
              <a:t>02</a:t>
            </a:r>
            <a:endParaRPr lang="zh-CN" altLang="en-US" sz="3600" dirty="0">
              <a:solidFill>
                <a:schemeClr val="bg1">
                  <a:lumMod val="85000"/>
                </a:schemeClr>
              </a:solidFill>
            </a:endParaRPr>
          </a:p>
        </p:txBody>
      </p:sp>
      <p:sp>
        <p:nvSpPr>
          <p:cNvPr id="63" name="矩形 62">
            <a:extLst>
              <a:ext uri="{FF2B5EF4-FFF2-40B4-BE49-F238E27FC236}">
                <a16:creationId xmlns:a16="http://schemas.microsoft.com/office/drawing/2014/main" id="{CC1AECA9-36E0-498C-B138-57E36668F494}"/>
              </a:ext>
            </a:extLst>
          </p:cNvPr>
          <p:cNvSpPr/>
          <p:nvPr userDrawn="1"/>
        </p:nvSpPr>
        <p:spPr>
          <a:xfrm>
            <a:off x="6390757" y="445067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E797B68-D065-4405-BC96-BE607237EAB4}"/>
              </a:ext>
            </a:extLst>
          </p:cNvPr>
          <p:cNvSpPr txBox="1"/>
          <p:nvPr userDrawn="1"/>
        </p:nvSpPr>
        <p:spPr>
          <a:xfrm>
            <a:off x="8869119" y="4521656"/>
            <a:ext cx="697627" cy="646331"/>
          </a:xfrm>
          <a:prstGeom prst="rect">
            <a:avLst/>
          </a:prstGeom>
          <a:noFill/>
        </p:spPr>
        <p:txBody>
          <a:bodyPr wrap="none" rtlCol="0">
            <a:spAutoFit/>
          </a:bodyPr>
          <a:lstStyle/>
          <a:p>
            <a:r>
              <a:rPr lang="en-US" altLang="zh-CN" sz="3600" dirty="0">
                <a:solidFill>
                  <a:schemeClr val="bg1">
                    <a:lumMod val="85000"/>
                  </a:schemeClr>
                </a:solidFill>
              </a:rPr>
              <a:t>03</a:t>
            </a:r>
            <a:endParaRPr lang="zh-CN" altLang="en-US" sz="3600" dirty="0">
              <a:solidFill>
                <a:schemeClr val="bg1">
                  <a:lumMod val="85000"/>
                </a:schemeClr>
              </a:solidFill>
            </a:endParaRPr>
          </a:p>
        </p:txBody>
      </p:sp>
      <p:sp>
        <p:nvSpPr>
          <p:cNvPr id="66" name="矩形 65">
            <a:extLst>
              <a:ext uri="{FF2B5EF4-FFF2-40B4-BE49-F238E27FC236}">
                <a16:creationId xmlns:a16="http://schemas.microsoft.com/office/drawing/2014/main" id="{40971030-EDF7-4F1D-89C5-F7DE2E011758}"/>
              </a:ext>
            </a:extLst>
          </p:cNvPr>
          <p:cNvSpPr/>
          <p:nvPr userDrawn="1"/>
        </p:nvSpPr>
        <p:spPr>
          <a:xfrm>
            <a:off x="9270696" y="447091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CEC3350A-038C-49CE-AC61-8CA74F8FF26A}"/>
              </a:ext>
            </a:extLst>
          </p:cNvPr>
          <p:cNvSpPr txBox="1"/>
          <p:nvPr userDrawn="1"/>
        </p:nvSpPr>
        <p:spPr>
          <a:xfrm>
            <a:off x="7409931" y="2677055"/>
            <a:ext cx="4275529" cy="1107996"/>
          </a:xfrm>
          <a:prstGeom prst="rect">
            <a:avLst/>
          </a:prstGeom>
          <a:noFill/>
        </p:spPr>
        <p:txBody>
          <a:bodyPr wrap="none" rtlCol="0">
            <a:spAutoFit/>
          </a:bodyPr>
          <a:lstStyle/>
          <a:p>
            <a:r>
              <a:rPr lang="en-US" altLang="zh-CN" sz="6600" b="1" dirty="0">
                <a:solidFill>
                  <a:schemeClr val="tx1">
                    <a:lumMod val="75000"/>
                    <a:lumOff val="25000"/>
                  </a:schemeClr>
                </a:solidFill>
              </a:rPr>
              <a:t>CONTENT</a:t>
            </a:r>
            <a:endParaRPr lang="zh-CN" altLang="en-US" sz="6600" b="1" dirty="0">
              <a:solidFill>
                <a:schemeClr val="tx1">
                  <a:lumMod val="75000"/>
                  <a:lumOff val="25000"/>
                </a:schemeClr>
              </a:solidFill>
            </a:endParaRPr>
          </a:p>
        </p:txBody>
      </p:sp>
      <p:sp>
        <p:nvSpPr>
          <p:cNvPr id="68" name="矩形 67">
            <a:extLst>
              <a:ext uri="{FF2B5EF4-FFF2-40B4-BE49-F238E27FC236}">
                <a16:creationId xmlns:a16="http://schemas.microsoft.com/office/drawing/2014/main" id="{07233E72-31CC-4C0E-85D3-880069B75DB2}"/>
              </a:ext>
            </a:extLst>
          </p:cNvPr>
          <p:cNvSpPr/>
          <p:nvPr userDrawn="1"/>
        </p:nvSpPr>
        <p:spPr>
          <a:xfrm>
            <a:off x="10629900" y="1101680"/>
            <a:ext cx="590550" cy="16514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占位符 2">
            <a:extLst>
              <a:ext uri="{FF2B5EF4-FFF2-40B4-BE49-F238E27FC236}">
                <a16:creationId xmlns:a16="http://schemas.microsoft.com/office/drawing/2014/main" id="{E722F62A-9BA1-48EE-BFB8-74A2A8C2A2BA}"/>
              </a:ext>
            </a:extLst>
          </p:cNvPr>
          <p:cNvSpPr>
            <a:spLocks noGrp="1"/>
          </p:cNvSpPr>
          <p:nvPr>
            <p:ph type="body" sz="quarter" idx="12" hasCustomPrompt="1"/>
          </p:nvPr>
        </p:nvSpPr>
        <p:spPr>
          <a:xfrm>
            <a:off x="6601938"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72" name="文本占位符 2">
            <a:extLst>
              <a:ext uri="{FF2B5EF4-FFF2-40B4-BE49-F238E27FC236}">
                <a16:creationId xmlns:a16="http://schemas.microsoft.com/office/drawing/2014/main" id="{A0B7B753-BE44-467B-9E2C-B390055634D1}"/>
              </a:ext>
            </a:extLst>
          </p:cNvPr>
          <p:cNvSpPr>
            <a:spLocks noGrp="1"/>
          </p:cNvSpPr>
          <p:nvPr>
            <p:ph type="body" sz="quarter" idx="13" hasCustomPrompt="1"/>
          </p:nvPr>
        </p:nvSpPr>
        <p:spPr>
          <a:xfrm>
            <a:off x="9475685"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Tree>
    <p:extLst>
      <p:ext uri="{BB962C8B-B14F-4D97-AF65-F5344CB8AC3E}">
        <p14:creationId xmlns:p14="http://schemas.microsoft.com/office/powerpoint/2010/main" val="3912101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35F4055-CC5C-44F2-BA68-05B595D9BD2F}"/>
              </a:ext>
            </a:extLst>
          </p:cNvPr>
          <p:cNvSpPr>
            <a:spLocks noGrp="1"/>
          </p:cNvSpPr>
          <p:nvPr>
            <p:ph type="body" sz="quarter" idx="11" hasCustomPrompt="1"/>
          </p:nvPr>
        </p:nvSpPr>
        <p:spPr>
          <a:xfrm>
            <a:off x="2110462"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51" name="矩形 50">
            <a:extLst>
              <a:ext uri="{FF2B5EF4-FFF2-40B4-BE49-F238E27FC236}">
                <a16:creationId xmlns:a16="http://schemas.microsoft.com/office/drawing/2014/main" id="{10115528-B16A-414E-A17F-764F11E93247}"/>
              </a:ext>
            </a:extLst>
          </p:cNvPr>
          <p:cNvSpPr/>
          <p:nvPr userDrawn="1"/>
        </p:nvSpPr>
        <p:spPr>
          <a:xfrm>
            <a:off x="6096000" y="1076279"/>
            <a:ext cx="6219825" cy="23632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图片占位符 48">
            <a:extLst>
              <a:ext uri="{FF2B5EF4-FFF2-40B4-BE49-F238E27FC236}">
                <a16:creationId xmlns:a16="http://schemas.microsoft.com/office/drawing/2014/main" id="{1C01A8E7-9FD8-498E-8270-2E9EE31A0AC0}"/>
              </a:ext>
            </a:extLst>
          </p:cNvPr>
          <p:cNvSpPr>
            <a:spLocks noGrp="1"/>
          </p:cNvSpPr>
          <p:nvPr>
            <p:ph type="pic" sz="quarter" idx="10"/>
          </p:nvPr>
        </p:nvSpPr>
        <p:spPr>
          <a:xfrm>
            <a:off x="689817" y="853629"/>
            <a:ext cx="5762087" cy="226207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50" name="组合 49">
            <a:extLst>
              <a:ext uri="{FF2B5EF4-FFF2-40B4-BE49-F238E27FC236}">
                <a16:creationId xmlns:a16="http://schemas.microsoft.com/office/drawing/2014/main" id="{235CF51C-2D52-48A9-9F59-7ECDA7ED82BB}"/>
              </a:ext>
            </a:extLst>
          </p:cNvPr>
          <p:cNvGrpSpPr/>
          <p:nvPr userDrawn="1"/>
        </p:nvGrpSpPr>
        <p:grpSpPr>
          <a:xfrm>
            <a:off x="-6579190" y="-442650"/>
            <a:ext cx="24301094" cy="7743300"/>
            <a:chOff x="-6579190" y="-442650"/>
            <a:chExt cx="24301094" cy="7743300"/>
          </a:xfrm>
        </p:grpSpPr>
        <p:grpSp>
          <p:nvGrpSpPr>
            <p:cNvPr id="7" name="组合 6">
              <a:extLst>
                <a:ext uri="{FF2B5EF4-FFF2-40B4-BE49-F238E27FC236}">
                  <a16:creationId xmlns:a16="http://schemas.microsoft.com/office/drawing/2014/main" id="{D613BB1A-D1E2-4028-82B1-4EEA2F1A0662}"/>
                </a:ext>
              </a:extLst>
            </p:cNvPr>
            <p:cNvGrpSpPr/>
            <p:nvPr userDrawn="1"/>
          </p:nvGrpSpPr>
          <p:grpSpPr>
            <a:xfrm>
              <a:off x="-6579190" y="-442650"/>
              <a:ext cx="15844379" cy="7743300"/>
              <a:chOff x="-7074490" y="-442650"/>
              <a:chExt cx="15844379" cy="7743300"/>
            </a:xfrm>
          </p:grpSpPr>
          <p:sp>
            <p:nvSpPr>
              <p:cNvPr id="8" name="任意多边形: 形状 7">
                <a:extLst>
                  <a:ext uri="{FF2B5EF4-FFF2-40B4-BE49-F238E27FC236}">
                    <a16:creationId xmlns:a16="http://schemas.microsoft.com/office/drawing/2014/main" id="{D801E9BB-7996-4781-828D-427ED576F894}"/>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a:extLst>
                  <a:ext uri="{FF2B5EF4-FFF2-40B4-BE49-F238E27FC236}">
                    <a16:creationId xmlns:a16="http://schemas.microsoft.com/office/drawing/2014/main" id="{78D52BB9-6C17-459C-8889-752FC72F86F6}"/>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a:extLst>
                  <a:ext uri="{FF2B5EF4-FFF2-40B4-BE49-F238E27FC236}">
                    <a16:creationId xmlns:a16="http://schemas.microsoft.com/office/drawing/2014/main" id="{93ACA296-5CB2-417C-B92D-38E9EFD220D6}"/>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a:extLst>
                  <a:ext uri="{FF2B5EF4-FFF2-40B4-BE49-F238E27FC236}">
                    <a16:creationId xmlns:a16="http://schemas.microsoft.com/office/drawing/2014/main" id="{6E9D077F-ADD4-4D58-A05A-667D4C4AAD18}"/>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a:extLst>
                  <a:ext uri="{FF2B5EF4-FFF2-40B4-BE49-F238E27FC236}">
                    <a16:creationId xmlns:a16="http://schemas.microsoft.com/office/drawing/2014/main" id="{C89B5357-AD90-4586-9FFA-B47D34BFB973}"/>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a:extLst>
                  <a:ext uri="{FF2B5EF4-FFF2-40B4-BE49-F238E27FC236}">
                    <a16:creationId xmlns:a16="http://schemas.microsoft.com/office/drawing/2014/main" id="{3E21C358-6351-47B5-95D2-7E8443628B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a:extLst>
                  <a:ext uri="{FF2B5EF4-FFF2-40B4-BE49-F238E27FC236}">
                    <a16:creationId xmlns:a16="http://schemas.microsoft.com/office/drawing/2014/main" id="{13FEB120-6B16-4C23-AD59-000509997890}"/>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8AE326E9-781F-47A1-BC7F-E07B4F3347CD}"/>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EE4D09F7-6517-4BAF-AF33-9041C64A191E}"/>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2101CD32-13CF-487A-9544-18FB53ABA67D}"/>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BE894138-E29C-428F-BFA4-3FAC177A3418}"/>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1CA18357-853D-4D72-9B56-BDE6249B10F4}"/>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A59A71BE-5B12-47F9-B699-7C471A3F0A7A}"/>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0B60E2CB-255D-401C-A62F-C690E4158802}"/>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D247DCA7-C5A6-47BF-A77B-5471CC56BB93}"/>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5173A5B8-373F-4DE1-A4C6-4BB058A6A9E3}"/>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8154E2DD-9651-41FE-8FE9-685D75CBA0BA}"/>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EDD36015-1BAB-4069-83A3-26BCA116B3EF}"/>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D953A113-AEF7-49E3-88AE-283E83F7048D}"/>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832107BE-F41A-45ED-A993-E8FCE3F11888}"/>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29" name="组合 28">
              <a:extLst>
                <a:ext uri="{FF2B5EF4-FFF2-40B4-BE49-F238E27FC236}">
                  <a16:creationId xmlns:a16="http://schemas.microsoft.com/office/drawing/2014/main" id="{3F45A25D-56E6-4CFD-92BE-5B34019D84F8}"/>
                </a:ext>
              </a:extLst>
            </p:cNvPr>
            <p:cNvGrpSpPr/>
            <p:nvPr userDrawn="1"/>
          </p:nvGrpSpPr>
          <p:grpSpPr>
            <a:xfrm>
              <a:off x="1877525" y="-442650"/>
              <a:ext cx="15844379" cy="7743300"/>
              <a:chOff x="-7074490" y="-442650"/>
              <a:chExt cx="15844379" cy="7743300"/>
            </a:xfrm>
          </p:grpSpPr>
          <p:sp>
            <p:nvSpPr>
              <p:cNvPr id="30" name="任意多边形: 形状 29">
                <a:extLst>
                  <a:ext uri="{FF2B5EF4-FFF2-40B4-BE49-F238E27FC236}">
                    <a16:creationId xmlns:a16="http://schemas.microsoft.com/office/drawing/2014/main" id="{082C6EE2-B9CB-4F99-BE98-85FAF7A20392}"/>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389FE53C-4C03-4766-AA9A-C12704732BD2}"/>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5251C3F9-C172-4DB3-9046-2CAE654E0360}"/>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5792B882-F9DA-4150-83D0-0FF3F1511340}"/>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a:extLst>
                  <a:ext uri="{FF2B5EF4-FFF2-40B4-BE49-F238E27FC236}">
                    <a16:creationId xmlns:a16="http://schemas.microsoft.com/office/drawing/2014/main" id="{BBE28278-CA92-42D3-B9F5-32B0DE8AE65C}"/>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78335CDE-CA2C-4E36-B748-2550B9E6124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058C188B-31CE-4A69-B621-37558F7A828B}"/>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2EDF54B2-8F87-41B2-8986-EED97F321F03}"/>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DCDEDF3F-080D-4421-9F5A-363D7D5BCD2D}"/>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04367091-F45C-4115-8EF0-10DBDCFD6AED}"/>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B25F19F6-C05F-4148-B3C1-20D289DEF21F}"/>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03A19109-6EF2-44AC-A8AE-C57DADCEFE4C}"/>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6D32D08D-1B9E-4BEE-8A23-D14EEB197D54}"/>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99232D9D-BDC7-4E55-9DE5-30481548DEA8}"/>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AB9F1D0B-9868-4539-A66A-47A64AD92BE7}"/>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AE549B16-B371-40E2-8856-4D8BE8A4640F}"/>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a:extLst>
                  <a:ext uri="{FF2B5EF4-FFF2-40B4-BE49-F238E27FC236}">
                    <a16:creationId xmlns:a16="http://schemas.microsoft.com/office/drawing/2014/main" id="{1C42A1E6-2F68-4550-9A93-E22A0E9889B6}"/>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a:extLst>
                  <a:ext uri="{FF2B5EF4-FFF2-40B4-BE49-F238E27FC236}">
                    <a16:creationId xmlns:a16="http://schemas.microsoft.com/office/drawing/2014/main" id="{53790CC0-A743-45A3-BD9F-71799C11B860}"/>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a:extLst>
                  <a:ext uri="{FF2B5EF4-FFF2-40B4-BE49-F238E27FC236}">
                    <a16:creationId xmlns:a16="http://schemas.microsoft.com/office/drawing/2014/main" id="{BF1DDF55-2A24-48E2-85FF-E6E520C6F585}"/>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a:extLst>
                  <a:ext uri="{FF2B5EF4-FFF2-40B4-BE49-F238E27FC236}">
                    <a16:creationId xmlns:a16="http://schemas.microsoft.com/office/drawing/2014/main" id="{6E306BCB-83EF-4E9B-8A37-361F40FD8A1F}"/>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cxnSp>
        <p:nvCxnSpPr>
          <p:cNvPr id="53" name="直接连接符 52">
            <a:extLst>
              <a:ext uri="{FF2B5EF4-FFF2-40B4-BE49-F238E27FC236}">
                <a16:creationId xmlns:a16="http://schemas.microsoft.com/office/drawing/2014/main" id="{B35EE650-07DA-4B47-B748-1EC976E69BD0}"/>
              </a:ext>
            </a:extLst>
          </p:cNvPr>
          <p:cNvCxnSpPr>
            <a:cxnSpLocks/>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C3F781A-CC2F-4CA2-9E98-F87E2F6A0CB3}"/>
              </a:ext>
            </a:extLst>
          </p:cNvPr>
          <p:cNvCxnSpPr>
            <a:cxnSpLocks/>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组合 54">
            <a:extLst>
              <a:ext uri="{FF2B5EF4-FFF2-40B4-BE49-F238E27FC236}">
                <a16:creationId xmlns:a16="http://schemas.microsoft.com/office/drawing/2014/main" id="{447AF80F-1794-4507-A137-B2D6F1052580}"/>
              </a:ext>
            </a:extLst>
          </p:cNvPr>
          <p:cNvGrpSpPr/>
          <p:nvPr userDrawn="1"/>
        </p:nvGrpSpPr>
        <p:grpSpPr>
          <a:xfrm>
            <a:off x="695325" y="6292750"/>
            <a:ext cx="10801350" cy="3266"/>
            <a:chOff x="695325" y="6292750"/>
            <a:chExt cx="10801350" cy="3266"/>
          </a:xfrm>
        </p:grpSpPr>
        <p:cxnSp>
          <p:nvCxnSpPr>
            <p:cNvPr id="56" name="直接连接符 55">
              <a:extLst>
                <a:ext uri="{FF2B5EF4-FFF2-40B4-BE49-F238E27FC236}">
                  <a16:creationId xmlns:a16="http://schemas.microsoft.com/office/drawing/2014/main" id="{1AFDD30A-4BDD-49DC-B5A7-7BD23FEB4F4A}"/>
                </a:ext>
              </a:extLst>
            </p:cNvPr>
            <p:cNvCxnSpPr>
              <a:cxnSpLocks/>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3B8A4B4-B224-4702-B9C7-9164272B4A0C}"/>
                </a:ext>
              </a:extLst>
            </p:cNvPr>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文本框 57">
            <a:extLst>
              <a:ext uri="{FF2B5EF4-FFF2-40B4-BE49-F238E27FC236}">
                <a16:creationId xmlns:a16="http://schemas.microsoft.com/office/drawing/2014/main" id="{1DB69794-D9AD-4CE1-9593-FCCB07EE3A9D}"/>
              </a:ext>
            </a:extLst>
          </p:cNvPr>
          <p:cNvSpPr txBox="1"/>
          <p:nvPr userDrawn="1"/>
        </p:nvSpPr>
        <p:spPr>
          <a:xfrm>
            <a:off x="1518028" y="4514458"/>
            <a:ext cx="697627" cy="646331"/>
          </a:xfrm>
          <a:prstGeom prst="rect">
            <a:avLst/>
          </a:prstGeom>
          <a:noFill/>
        </p:spPr>
        <p:txBody>
          <a:bodyPr wrap="none" rtlCol="0">
            <a:spAutoFit/>
          </a:bodyPr>
          <a:lstStyle/>
          <a:p>
            <a:r>
              <a:rPr lang="en-US" altLang="zh-CN" sz="3600" dirty="0">
                <a:solidFill>
                  <a:schemeClr val="bg1">
                    <a:lumMod val="85000"/>
                  </a:schemeClr>
                </a:solidFill>
              </a:rPr>
              <a:t>01</a:t>
            </a:r>
            <a:endParaRPr lang="zh-CN" altLang="en-US" sz="3600" dirty="0">
              <a:solidFill>
                <a:schemeClr val="bg1">
                  <a:lumMod val="85000"/>
                </a:schemeClr>
              </a:solidFill>
            </a:endParaRPr>
          </a:p>
        </p:txBody>
      </p:sp>
      <p:sp>
        <p:nvSpPr>
          <p:cNvPr id="60" name="矩形 59">
            <a:extLst>
              <a:ext uri="{FF2B5EF4-FFF2-40B4-BE49-F238E27FC236}">
                <a16:creationId xmlns:a16="http://schemas.microsoft.com/office/drawing/2014/main" id="{8D152CCE-1267-4B4C-9D05-9A1C94C9194E}"/>
              </a:ext>
            </a:extLst>
          </p:cNvPr>
          <p:cNvSpPr/>
          <p:nvPr userDrawn="1"/>
        </p:nvSpPr>
        <p:spPr>
          <a:xfrm>
            <a:off x="1919605" y="4468728"/>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EBFA3A90-22CF-44EF-A2FA-7E8643CE5E6D}"/>
              </a:ext>
            </a:extLst>
          </p:cNvPr>
          <p:cNvSpPr txBox="1"/>
          <p:nvPr userDrawn="1"/>
        </p:nvSpPr>
        <p:spPr>
          <a:xfrm>
            <a:off x="4181212" y="4513543"/>
            <a:ext cx="697627" cy="646331"/>
          </a:xfrm>
          <a:prstGeom prst="rect">
            <a:avLst/>
          </a:prstGeom>
          <a:noFill/>
        </p:spPr>
        <p:txBody>
          <a:bodyPr wrap="none" rtlCol="0">
            <a:spAutoFit/>
          </a:bodyPr>
          <a:lstStyle/>
          <a:p>
            <a:r>
              <a:rPr lang="en-US" altLang="zh-CN" sz="3600" dirty="0">
                <a:solidFill>
                  <a:schemeClr val="bg1">
                    <a:lumMod val="85000"/>
                  </a:schemeClr>
                </a:solidFill>
              </a:rPr>
              <a:t>02</a:t>
            </a:r>
            <a:endParaRPr lang="zh-CN" altLang="en-US" sz="3600" dirty="0">
              <a:solidFill>
                <a:schemeClr val="bg1">
                  <a:lumMod val="85000"/>
                </a:schemeClr>
              </a:solidFill>
            </a:endParaRPr>
          </a:p>
        </p:txBody>
      </p:sp>
      <p:sp>
        <p:nvSpPr>
          <p:cNvPr id="63" name="矩形 62">
            <a:extLst>
              <a:ext uri="{FF2B5EF4-FFF2-40B4-BE49-F238E27FC236}">
                <a16:creationId xmlns:a16="http://schemas.microsoft.com/office/drawing/2014/main" id="{CC1AECA9-36E0-498C-B138-57E36668F494}"/>
              </a:ext>
            </a:extLst>
          </p:cNvPr>
          <p:cNvSpPr/>
          <p:nvPr userDrawn="1"/>
        </p:nvSpPr>
        <p:spPr>
          <a:xfrm>
            <a:off x="4582789" y="445067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E797B68-D065-4405-BC96-BE607237EAB4}"/>
              </a:ext>
            </a:extLst>
          </p:cNvPr>
          <p:cNvSpPr txBox="1"/>
          <p:nvPr userDrawn="1"/>
        </p:nvSpPr>
        <p:spPr>
          <a:xfrm>
            <a:off x="6857951" y="4521656"/>
            <a:ext cx="697627" cy="646331"/>
          </a:xfrm>
          <a:prstGeom prst="rect">
            <a:avLst/>
          </a:prstGeom>
          <a:noFill/>
        </p:spPr>
        <p:txBody>
          <a:bodyPr wrap="none" rtlCol="0">
            <a:spAutoFit/>
          </a:bodyPr>
          <a:lstStyle/>
          <a:p>
            <a:r>
              <a:rPr lang="en-US" altLang="zh-CN" sz="3600" dirty="0">
                <a:solidFill>
                  <a:schemeClr val="bg1">
                    <a:lumMod val="85000"/>
                  </a:schemeClr>
                </a:solidFill>
              </a:rPr>
              <a:t>03</a:t>
            </a:r>
            <a:endParaRPr lang="zh-CN" altLang="en-US" sz="3600" dirty="0">
              <a:solidFill>
                <a:schemeClr val="bg1">
                  <a:lumMod val="85000"/>
                </a:schemeClr>
              </a:solidFill>
            </a:endParaRPr>
          </a:p>
        </p:txBody>
      </p:sp>
      <p:sp>
        <p:nvSpPr>
          <p:cNvPr id="66" name="矩形 65">
            <a:extLst>
              <a:ext uri="{FF2B5EF4-FFF2-40B4-BE49-F238E27FC236}">
                <a16:creationId xmlns:a16="http://schemas.microsoft.com/office/drawing/2014/main" id="{40971030-EDF7-4F1D-89C5-F7DE2E011758}"/>
              </a:ext>
            </a:extLst>
          </p:cNvPr>
          <p:cNvSpPr/>
          <p:nvPr userDrawn="1"/>
        </p:nvSpPr>
        <p:spPr>
          <a:xfrm>
            <a:off x="7259528" y="447091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CEC3350A-038C-49CE-AC61-8CA74F8FF26A}"/>
              </a:ext>
            </a:extLst>
          </p:cNvPr>
          <p:cNvSpPr txBox="1"/>
          <p:nvPr userDrawn="1"/>
        </p:nvSpPr>
        <p:spPr>
          <a:xfrm>
            <a:off x="7409931" y="2677055"/>
            <a:ext cx="4275529" cy="1107996"/>
          </a:xfrm>
          <a:prstGeom prst="rect">
            <a:avLst/>
          </a:prstGeom>
          <a:noFill/>
        </p:spPr>
        <p:txBody>
          <a:bodyPr wrap="none" rtlCol="0">
            <a:spAutoFit/>
          </a:bodyPr>
          <a:lstStyle/>
          <a:p>
            <a:r>
              <a:rPr lang="en-US" altLang="zh-CN" sz="6600" b="1" dirty="0">
                <a:solidFill>
                  <a:schemeClr val="tx1">
                    <a:lumMod val="75000"/>
                    <a:lumOff val="25000"/>
                  </a:schemeClr>
                </a:solidFill>
              </a:rPr>
              <a:t>CONTENT</a:t>
            </a:r>
            <a:endParaRPr lang="zh-CN" altLang="en-US" sz="6600" b="1" dirty="0">
              <a:solidFill>
                <a:schemeClr val="tx1">
                  <a:lumMod val="75000"/>
                  <a:lumOff val="25000"/>
                </a:schemeClr>
              </a:solidFill>
            </a:endParaRPr>
          </a:p>
        </p:txBody>
      </p:sp>
      <p:sp>
        <p:nvSpPr>
          <p:cNvPr id="68" name="矩形 67">
            <a:extLst>
              <a:ext uri="{FF2B5EF4-FFF2-40B4-BE49-F238E27FC236}">
                <a16:creationId xmlns:a16="http://schemas.microsoft.com/office/drawing/2014/main" id="{07233E72-31CC-4C0E-85D3-880069B75DB2}"/>
              </a:ext>
            </a:extLst>
          </p:cNvPr>
          <p:cNvSpPr/>
          <p:nvPr userDrawn="1"/>
        </p:nvSpPr>
        <p:spPr>
          <a:xfrm>
            <a:off x="10629900" y="1101680"/>
            <a:ext cx="590550" cy="16514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占位符 2">
            <a:extLst>
              <a:ext uri="{FF2B5EF4-FFF2-40B4-BE49-F238E27FC236}">
                <a16:creationId xmlns:a16="http://schemas.microsoft.com/office/drawing/2014/main" id="{E722F62A-9BA1-48EE-BFB8-74A2A8C2A2BA}"/>
              </a:ext>
            </a:extLst>
          </p:cNvPr>
          <p:cNvSpPr>
            <a:spLocks noGrp="1"/>
          </p:cNvSpPr>
          <p:nvPr>
            <p:ph type="body" sz="quarter" idx="12" hasCustomPrompt="1"/>
          </p:nvPr>
        </p:nvSpPr>
        <p:spPr>
          <a:xfrm>
            <a:off x="4766008"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72" name="文本占位符 2">
            <a:extLst>
              <a:ext uri="{FF2B5EF4-FFF2-40B4-BE49-F238E27FC236}">
                <a16:creationId xmlns:a16="http://schemas.microsoft.com/office/drawing/2014/main" id="{A0B7B753-BE44-467B-9E2C-B390055634D1}"/>
              </a:ext>
            </a:extLst>
          </p:cNvPr>
          <p:cNvSpPr>
            <a:spLocks noGrp="1"/>
          </p:cNvSpPr>
          <p:nvPr>
            <p:ph type="body" sz="quarter" idx="13" hasCustomPrompt="1"/>
          </p:nvPr>
        </p:nvSpPr>
        <p:spPr>
          <a:xfrm>
            <a:off x="7421554"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64" name="文本框 63">
            <a:extLst>
              <a:ext uri="{FF2B5EF4-FFF2-40B4-BE49-F238E27FC236}">
                <a16:creationId xmlns:a16="http://schemas.microsoft.com/office/drawing/2014/main" id="{43C75B8B-5165-4611-A4CF-344747B06EC2}"/>
              </a:ext>
            </a:extLst>
          </p:cNvPr>
          <p:cNvSpPr txBox="1"/>
          <p:nvPr userDrawn="1"/>
        </p:nvSpPr>
        <p:spPr>
          <a:xfrm>
            <a:off x="9483235" y="4521656"/>
            <a:ext cx="697627" cy="646331"/>
          </a:xfrm>
          <a:prstGeom prst="rect">
            <a:avLst/>
          </a:prstGeom>
          <a:noFill/>
        </p:spPr>
        <p:txBody>
          <a:bodyPr wrap="none" rtlCol="0">
            <a:spAutoFit/>
          </a:bodyPr>
          <a:lstStyle/>
          <a:p>
            <a:r>
              <a:rPr lang="en-US" altLang="zh-CN" sz="3600" dirty="0">
                <a:solidFill>
                  <a:schemeClr val="bg1">
                    <a:lumMod val="85000"/>
                  </a:schemeClr>
                </a:solidFill>
              </a:rPr>
              <a:t>04</a:t>
            </a:r>
            <a:endParaRPr lang="zh-CN" altLang="en-US" sz="3600" dirty="0">
              <a:solidFill>
                <a:schemeClr val="bg1">
                  <a:lumMod val="85000"/>
                </a:schemeClr>
              </a:solidFill>
            </a:endParaRPr>
          </a:p>
        </p:txBody>
      </p:sp>
      <p:sp>
        <p:nvSpPr>
          <p:cNvPr id="70" name="矩形 69">
            <a:extLst>
              <a:ext uri="{FF2B5EF4-FFF2-40B4-BE49-F238E27FC236}">
                <a16:creationId xmlns:a16="http://schemas.microsoft.com/office/drawing/2014/main" id="{725A4391-5C3F-41B8-A940-92892C325848}"/>
              </a:ext>
            </a:extLst>
          </p:cNvPr>
          <p:cNvSpPr/>
          <p:nvPr userDrawn="1"/>
        </p:nvSpPr>
        <p:spPr>
          <a:xfrm>
            <a:off x="9884812" y="447091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占位符 2">
            <a:extLst>
              <a:ext uri="{FF2B5EF4-FFF2-40B4-BE49-F238E27FC236}">
                <a16:creationId xmlns:a16="http://schemas.microsoft.com/office/drawing/2014/main" id="{E277D6CC-89CF-4728-AB6D-3C98944B006D}"/>
              </a:ext>
            </a:extLst>
          </p:cNvPr>
          <p:cNvSpPr>
            <a:spLocks noGrp="1"/>
          </p:cNvSpPr>
          <p:nvPr>
            <p:ph type="body" sz="quarter" idx="14" hasCustomPrompt="1"/>
          </p:nvPr>
        </p:nvSpPr>
        <p:spPr>
          <a:xfrm>
            <a:off x="10077101"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Tree>
    <p:extLst>
      <p:ext uri="{BB962C8B-B14F-4D97-AF65-F5344CB8AC3E}">
        <p14:creationId xmlns:p14="http://schemas.microsoft.com/office/powerpoint/2010/main" val="3371288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六项目录页">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35F4055-CC5C-44F2-BA68-05B595D9BD2F}"/>
              </a:ext>
            </a:extLst>
          </p:cNvPr>
          <p:cNvSpPr>
            <a:spLocks noGrp="1"/>
          </p:cNvSpPr>
          <p:nvPr>
            <p:ph type="body" sz="quarter" idx="11" hasCustomPrompt="1"/>
          </p:nvPr>
        </p:nvSpPr>
        <p:spPr>
          <a:xfrm>
            <a:off x="3702530" y="4038092"/>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51" name="矩形 50">
            <a:extLst>
              <a:ext uri="{FF2B5EF4-FFF2-40B4-BE49-F238E27FC236}">
                <a16:creationId xmlns:a16="http://schemas.microsoft.com/office/drawing/2014/main" id="{10115528-B16A-414E-A17F-764F11E93247}"/>
              </a:ext>
            </a:extLst>
          </p:cNvPr>
          <p:cNvSpPr/>
          <p:nvPr userDrawn="1"/>
        </p:nvSpPr>
        <p:spPr>
          <a:xfrm>
            <a:off x="6096000" y="1076279"/>
            <a:ext cx="6219825" cy="2262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图片占位符 48">
            <a:extLst>
              <a:ext uri="{FF2B5EF4-FFF2-40B4-BE49-F238E27FC236}">
                <a16:creationId xmlns:a16="http://schemas.microsoft.com/office/drawing/2014/main" id="{1C01A8E7-9FD8-498E-8270-2E9EE31A0AC0}"/>
              </a:ext>
            </a:extLst>
          </p:cNvPr>
          <p:cNvSpPr>
            <a:spLocks noGrp="1"/>
          </p:cNvSpPr>
          <p:nvPr>
            <p:ph type="pic" sz="quarter" idx="10"/>
          </p:nvPr>
        </p:nvSpPr>
        <p:spPr>
          <a:xfrm>
            <a:off x="689817" y="853629"/>
            <a:ext cx="5762087" cy="226207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50" name="组合 49">
            <a:extLst>
              <a:ext uri="{FF2B5EF4-FFF2-40B4-BE49-F238E27FC236}">
                <a16:creationId xmlns:a16="http://schemas.microsoft.com/office/drawing/2014/main" id="{235CF51C-2D52-48A9-9F59-7ECDA7ED82BB}"/>
              </a:ext>
            </a:extLst>
          </p:cNvPr>
          <p:cNvGrpSpPr/>
          <p:nvPr userDrawn="1"/>
        </p:nvGrpSpPr>
        <p:grpSpPr>
          <a:xfrm>
            <a:off x="-6579190" y="-442650"/>
            <a:ext cx="24301094" cy="7743300"/>
            <a:chOff x="-6579190" y="-442650"/>
            <a:chExt cx="24301094" cy="7743300"/>
          </a:xfrm>
        </p:grpSpPr>
        <p:grpSp>
          <p:nvGrpSpPr>
            <p:cNvPr id="7" name="组合 6">
              <a:extLst>
                <a:ext uri="{FF2B5EF4-FFF2-40B4-BE49-F238E27FC236}">
                  <a16:creationId xmlns:a16="http://schemas.microsoft.com/office/drawing/2014/main" id="{D613BB1A-D1E2-4028-82B1-4EEA2F1A0662}"/>
                </a:ext>
              </a:extLst>
            </p:cNvPr>
            <p:cNvGrpSpPr/>
            <p:nvPr userDrawn="1"/>
          </p:nvGrpSpPr>
          <p:grpSpPr>
            <a:xfrm>
              <a:off x="-6579190" y="-442650"/>
              <a:ext cx="15844379" cy="7743300"/>
              <a:chOff x="-7074490" y="-442650"/>
              <a:chExt cx="15844379" cy="7743300"/>
            </a:xfrm>
          </p:grpSpPr>
          <p:sp>
            <p:nvSpPr>
              <p:cNvPr id="8" name="任意多边形: 形状 7">
                <a:extLst>
                  <a:ext uri="{FF2B5EF4-FFF2-40B4-BE49-F238E27FC236}">
                    <a16:creationId xmlns:a16="http://schemas.microsoft.com/office/drawing/2014/main" id="{D801E9BB-7996-4781-828D-427ED576F894}"/>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a:extLst>
                  <a:ext uri="{FF2B5EF4-FFF2-40B4-BE49-F238E27FC236}">
                    <a16:creationId xmlns:a16="http://schemas.microsoft.com/office/drawing/2014/main" id="{78D52BB9-6C17-459C-8889-752FC72F86F6}"/>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a:extLst>
                  <a:ext uri="{FF2B5EF4-FFF2-40B4-BE49-F238E27FC236}">
                    <a16:creationId xmlns:a16="http://schemas.microsoft.com/office/drawing/2014/main" id="{93ACA296-5CB2-417C-B92D-38E9EFD220D6}"/>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a:extLst>
                  <a:ext uri="{FF2B5EF4-FFF2-40B4-BE49-F238E27FC236}">
                    <a16:creationId xmlns:a16="http://schemas.microsoft.com/office/drawing/2014/main" id="{6E9D077F-ADD4-4D58-A05A-667D4C4AAD18}"/>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a:extLst>
                  <a:ext uri="{FF2B5EF4-FFF2-40B4-BE49-F238E27FC236}">
                    <a16:creationId xmlns:a16="http://schemas.microsoft.com/office/drawing/2014/main" id="{C89B5357-AD90-4586-9FFA-B47D34BFB973}"/>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a:extLst>
                  <a:ext uri="{FF2B5EF4-FFF2-40B4-BE49-F238E27FC236}">
                    <a16:creationId xmlns:a16="http://schemas.microsoft.com/office/drawing/2014/main" id="{3E21C358-6351-47B5-95D2-7E8443628B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a:extLst>
                  <a:ext uri="{FF2B5EF4-FFF2-40B4-BE49-F238E27FC236}">
                    <a16:creationId xmlns:a16="http://schemas.microsoft.com/office/drawing/2014/main" id="{13FEB120-6B16-4C23-AD59-000509997890}"/>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8AE326E9-781F-47A1-BC7F-E07B4F3347CD}"/>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EE4D09F7-6517-4BAF-AF33-9041C64A191E}"/>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2101CD32-13CF-487A-9544-18FB53ABA67D}"/>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BE894138-E29C-428F-BFA4-3FAC177A3418}"/>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1CA18357-853D-4D72-9B56-BDE6249B10F4}"/>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A59A71BE-5B12-47F9-B699-7C471A3F0A7A}"/>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0B60E2CB-255D-401C-A62F-C690E4158802}"/>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D247DCA7-C5A6-47BF-A77B-5471CC56BB93}"/>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5173A5B8-373F-4DE1-A4C6-4BB058A6A9E3}"/>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8154E2DD-9651-41FE-8FE9-685D75CBA0BA}"/>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EDD36015-1BAB-4069-83A3-26BCA116B3EF}"/>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D953A113-AEF7-49E3-88AE-283E83F7048D}"/>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832107BE-F41A-45ED-A993-E8FCE3F11888}"/>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29" name="组合 28">
              <a:extLst>
                <a:ext uri="{FF2B5EF4-FFF2-40B4-BE49-F238E27FC236}">
                  <a16:creationId xmlns:a16="http://schemas.microsoft.com/office/drawing/2014/main" id="{3F45A25D-56E6-4CFD-92BE-5B34019D84F8}"/>
                </a:ext>
              </a:extLst>
            </p:cNvPr>
            <p:cNvGrpSpPr/>
            <p:nvPr userDrawn="1"/>
          </p:nvGrpSpPr>
          <p:grpSpPr>
            <a:xfrm>
              <a:off x="1877525" y="-442650"/>
              <a:ext cx="15844379" cy="7743300"/>
              <a:chOff x="-7074490" y="-442650"/>
              <a:chExt cx="15844379" cy="7743300"/>
            </a:xfrm>
          </p:grpSpPr>
          <p:sp>
            <p:nvSpPr>
              <p:cNvPr id="30" name="任意多边形: 形状 29">
                <a:extLst>
                  <a:ext uri="{FF2B5EF4-FFF2-40B4-BE49-F238E27FC236}">
                    <a16:creationId xmlns:a16="http://schemas.microsoft.com/office/drawing/2014/main" id="{082C6EE2-B9CB-4F99-BE98-85FAF7A20392}"/>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389FE53C-4C03-4766-AA9A-C12704732BD2}"/>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5251C3F9-C172-4DB3-9046-2CAE654E0360}"/>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5792B882-F9DA-4150-83D0-0FF3F1511340}"/>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a:extLst>
                  <a:ext uri="{FF2B5EF4-FFF2-40B4-BE49-F238E27FC236}">
                    <a16:creationId xmlns:a16="http://schemas.microsoft.com/office/drawing/2014/main" id="{BBE28278-CA92-42D3-B9F5-32B0DE8AE65C}"/>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78335CDE-CA2C-4E36-B748-2550B9E6124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058C188B-31CE-4A69-B621-37558F7A828B}"/>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2EDF54B2-8F87-41B2-8986-EED97F321F03}"/>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DCDEDF3F-080D-4421-9F5A-363D7D5BCD2D}"/>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04367091-F45C-4115-8EF0-10DBDCFD6AED}"/>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B25F19F6-C05F-4148-B3C1-20D289DEF21F}"/>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03A19109-6EF2-44AC-A8AE-C57DADCEFE4C}"/>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6D32D08D-1B9E-4BEE-8A23-D14EEB197D54}"/>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99232D9D-BDC7-4E55-9DE5-30481548DEA8}"/>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AB9F1D0B-9868-4539-A66A-47A64AD92BE7}"/>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AE549B16-B371-40E2-8856-4D8BE8A4640F}"/>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a:extLst>
                  <a:ext uri="{FF2B5EF4-FFF2-40B4-BE49-F238E27FC236}">
                    <a16:creationId xmlns:a16="http://schemas.microsoft.com/office/drawing/2014/main" id="{1C42A1E6-2F68-4550-9A93-E22A0E9889B6}"/>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a:extLst>
                  <a:ext uri="{FF2B5EF4-FFF2-40B4-BE49-F238E27FC236}">
                    <a16:creationId xmlns:a16="http://schemas.microsoft.com/office/drawing/2014/main" id="{53790CC0-A743-45A3-BD9F-71799C11B860}"/>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a:extLst>
                  <a:ext uri="{FF2B5EF4-FFF2-40B4-BE49-F238E27FC236}">
                    <a16:creationId xmlns:a16="http://schemas.microsoft.com/office/drawing/2014/main" id="{BF1DDF55-2A24-48E2-85FF-E6E520C6F585}"/>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a:extLst>
                  <a:ext uri="{FF2B5EF4-FFF2-40B4-BE49-F238E27FC236}">
                    <a16:creationId xmlns:a16="http://schemas.microsoft.com/office/drawing/2014/main" id="{6E306BCB-83EF-4E9B-8A37-361F40FD8A1F}"/>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cxnSp>
        <p:nvCxnSpPr>
          <p:cNvPr id="53" name="直接连接符 52">
            <a:extLst>
              <a:ext uri="{FF2B5EF4-FFF2-40B4-BE49-F238E27FC236}">
                <a16:creationId xmlns:a16="http://schemas.microsoft.com/office/drawing/2014/main" id="{B35EE650-07DA-4B47-B748-1EC976E69BD0}"/>
              </a:ext>
            </a:extLst>
          </p:cNvPr>
          <p:cNvCxnSpPr>
            <a:cxnSpLocks/>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C3F781A-CC2F-4CA2-9E98-F87E2F6A0CB3}"/>
              </a:ext>
            </a:extLst>
          </p:cNvPr>
          <p:cNvCxnSpPr>
            <a:cxnSpLocks/>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组合 54">
            <a:extLst>
              <a:ext uri="{FF2B5EF4-FFF2-40B4-BE49-F238E27FC236}">
                <a16:creationId xmlns:a16="http://schemas.microsoft.com/office/drawing/2014/main" id="{447AF80F-1794-4507-A137-B2D6F1052580}"/>
              </a:ext>
            </a:extLst>
          </p:cNvPr>
          <p:cNvGrpSpPr/>
          <p:nvPr userDrawn="1"/>
        </p:nvGrpSpPr>
        <p:grpSpPr>
          <a:xfrm>
            <a:off x="695325" y="6292750"/>
            <a:ext cx="10801350" cy="3266"/>
            <a:chOff x="695325" y="6292750"/>
            <a:chExt cx="10801350" cy="3266"/>
          </a:xfrm>
        </p:grpSpPr>
        <p:cxnSp>
          <p:nvCxnSpPr>
            <p:cNvPr id="56" name="直接连接符 55">
              <a:extLst>
                <a:ext uri="{FF2B5EF4-FFF2-40B4-BE49-F238E27FC236}">
                  <a16:creationId xmlns:a16="http://schemas.microsoft.com/office/drawing/2014/main" id="{1AFDD30A-4BDD-49DC-B5A7-7BD23FEB4F4A}"/>
                </a:ext>
              </a:extLst>
            </p:cNvPr>
            <p:cNvCxnSpPr>
              <a:cxnSpLocks/>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3B8A4B4-B224-4702-B9C7-9164272B4A0C}"/>
                </a:ext>
              </a:extLst>
            </p:cNvPr>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文本框 57">
            <a:extLst>
              <a:ext uri="{FF2B5EF4-FFF2-40B4-BE49-F238E27FC236}">
                <a16:creationId xmlns:a16="http://schemas.microsoft.com/office/drawing/2014/main" id="{1DB69794-D9AD-4CE1-9593-FCCB07EE3A9D}"/>
              </a:ext>
            </a:extLst>
          </p:cNvPr>
          <p:cNvSpPr txBox="1"/>
          <p:nvPr userDrawn="1"/>
        </p:nvSpPr>
        <p:spPr>
          <a:xfrm>
            <a:off x="3110096" y="4112264"/>
            <a:ext cx="697627" cy="646331"/>
          </a:xfrm>
          <a:prstGeom prst="rect">
            <a:avLst/>
          </a:prstGeom>
          <a:noFill/>
        </p:spPr>
        <p:txBody>
          <a:bodyPr wrap="none" rtlCol="0">
            <a:spAutoFit/>
          </a:bodyPr>
          <a:lstStyle/>
          <a:p>
            <a:r>
              <a:rPr lang="en-US" altLang="zh-CN" sz="3600" dirty="0">
                <a:solidFill>
                  <a:schemeClr val="bg1">
                    <a:lumMod val="85000"/>
                  </a:schemeClr>
                </a:solidFill>
              </a:rPr>
              <a:t>01</a:t>
            </a:r>
            <a:endParaRPr lang="zh-CN" altLang="en-US" sz="3600" dirty="0">
              <a:solidFill>
                <a:schemeClr val="bg1">
                  <a:lumMod val="85000"/>
                </a:schemeClr>
              </a:solidFill>
            </a:endParaRPr>
          </a:p>
        </p:txBody>
      </p:sp>
      <p:sp>
        <p:nvSpPr>
          <p:cNvPr id="60" name="矩形 59">
            <a:extLst>
              <a:ext uri="{FF2B5EF4-FFF2-40B4-BE49-F238E27FC236}">
                <a16:creationId xmlns:a16="http://schemas.microsoft.com/office/drawing/2014/main" id="{8D152CCE-1267-4B4C-9D05-9A1C94C9194E}"/>
              </a:ext>
            </a:extLst>
          </p:cNvPr>
          <p:cNvSpPr/>
          <p:nvPr userDrawn="1"/>
        </p:nvSpPr>
        <p:spPr>
          <a:xfrm>
            <a:off x="3511673" y="4066534"/>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EBFA3A90-22CF-44EF-A2FA-7E8643CE5E6D}"/>
              </a:ext>
            </a:extLst>
          </p:cNvPr>
          <p:cNvSpPr txBox="1"/>
          <p:nvPr userDrawn="1"/>
        </p:nvSpPr>
        <p:spPr>
          <a:xfrm>
            <a:off x="5989180" y="4111349"/>
            <a:ext cx="697627" cy="646331"/>
          </a:xfrm>
          <a:prstGeom prst="rect">
            <a:avLst/>
          </a:prstGeom>
          <a:noFill/>
        </p:spPr>
        <p:txBody>
          <a:bodyPr wrap="none" rtlCol="0">
            <a:spAutoFit/>
          </a:bodyPr>
          <a:lstStyle/>
          <a:p>
            <a:r>
              <a:rPr lang="en-US" altLang="zh-CN" sz="3600" dirty="0">
                <a:solidFill>
                  <a:schemeClr val="bg1">
                    <a:lumMod val="85000"/>
                  </a:schemeClr>
                </a:solidFill>
              </a:rPr>
              <a:t>02</a:t>
            </a:r>
            <a:endParaRPr lang="zh-CN" altLang="en-US" sz="3600" dirty="0">
              <a:solidFill>
                <a:schemeClr val="bg1">
                  <a:lumMod val="85000"/>
                </a:schemeClr>
              </a:solidFill>
            </a:endParaRPr>
          </a:p>
        </p:txBody>
      </p:sp>
      <p:sp>
        <p:nvSpPr>
          <p:cNvPr id="63" name="矩形 62">
            <a:extLst>
              <a:ext uri="{FF2B5EF4-FFF2-40B4-BE49-F238E27FC236}">
                <a16:creationId xmlns:a16="http://schemas.microsoft.com/office/drawing/2014/main" id="{CC1AECA9-36E0-498C-B138-57E36668F494}"/>
              </a:ext>
            </a:extLst>
          </p:cNvPr>
          <p:cNvSpPr/>
          <p:nvPr userDrawn="1"/>
        </p:nvSpPr>
        <p:spPr>
          <a:xfrm>
            <a:off x="6390757" y="4048482"/>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E797B68-D065-4405-BC96-BE607237EAB4}"/>
              </a:ext>
            </a:extLst>
          </p:cNvPr>
          <p:cNvSpPr txBox="1"/>
          <p:nvPr userDrawn="1"/>
        </p:nvSpPr>
        <p:spPr>
          <a:xfrm>
            <a:off x="8869119" y="4119462"/>
            <a:ext cx="697627" cy="646331"/>
          </a:xfrm>
          <a:prstGeom prst="rect">
            <a:avLst/>
          </a:prstGeom>
          <a:noFill/>
        </p:spPr>
        <p:txBody>
          <a:bodyPr wrap="none" rtlCol="0">
            <a:spAutoFit/>
          </a:bodyPr>
          <a:lstStyle/>
          <a:p>
            <a:r>
              <a:rPr lang="en-US" altLang="zh-CN" sz="3600" dirty="0">
                <a:solidFill>
                  <a:schemeClr val="bg1">
                    <a:lumMod val="85000"/>
                  </a:schemeClr>
                </a:solidFill>
              </a:rPr>
              <a:t>03</a:t>
            </a:r>
            <a:endParaRPr lang="zh-CN" altLang="en-US" sz="3600" dirty="0">
              <a:solidFill>
                <a:schemeClr val="bg1">
                  <a:lumMod val="85000"/>
                </a:schemeClr>
              </a:solidFill>
            </a:endParaRPr>
          </a:p>
        </p:txBody>
      </p:sp>
      <p:sp>
        <p:nvSpPr>
          <p:cNvPr id="66" name="矩形 65">
            <a:extLst>
              <a:ext uri="{FF2B5EF4-FFF2-40B4-BE49-F238E27FC236}">
                <a16:creationId xmlns:a16="http://schemas.microsoft.com/office/drawing/2014/main" id="{40971030-EDF7-4F1D-89C5-F7DE2E011758}"/>
              </a:ext>
            </a:extLst>
          </p:cNvPr>
          <p:cNvSpPr/>
          <p:nvPr userDrawn="1"/>
        </p:nvSpPr>
        <p:spPr>
          <a:xfrm>
            <a:off x="9270696" y="4068722"/>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CEC3350A-038C-49CE-AC61-8CA74F8FF26A}"/>
              </a:ext>
            </a:extLst>
          </p:cNvPr>
          <p:cNvSpPr txBox="1"/>
          <p:nvPr userDrawn="1"/>
        </p:nvSpPr>
        <p:spPr>
          <a:xfrm>
            <a:off x="7409931" y="2641071"/>
            <a:ext cx="4275529" cy="1107996"/>
          </a:xfrm>
          <a:prstGeom prst="rect">
            <a:avLst/>
          </a:prstGeom>
          <a:noFill/>
        </p:spPr>
        <p:txBody>
          <a:bodyPr wrap="none" rtlCol="0">
            <a:spAutoFit/>
          </a:bodyPr>
          <a:lstStyle/>
          <a:p>
            <a:r>
              <a:rPr lang="en-US" altLang="zh-CN" sz="6600" b="1" dirty="0">
                <a:solidFill>
                  <a:schemeClr val="tx1">
                    <a:lumMod val="75000"/>
                    <a:lumOff val="25000"/>
                  </a:schemeClr>
                </a:solidFill>
              </a:rPr>
              <a:t>CONTENT</a:t>
            </a:r>
            <a:endParaRPr lang="zh-CN" altLang="en-US" sz="6600" b="1" dirty="0">
              <a:solidFill>
                <a:schemeClr val="tx1">
                  <a:lumMod val="75000"/>
                  <a:lumOff val="25000"/>
                </a:schemeClr>
              </a:solidFill>
            </a:endParaRPr>
          </a:p>
        </p:txBody>
      </p:sp>
      <p:sp>
        <p:nvSpPr>
          <p:cNvPr id="68" name="矩形 67">
            <a:extLst>
              <a:ext uri="{FF2B5EF4-FFF2-40B4-BE49-F238E27FC236}">
                <a16:creationId xmlns:a16="http://schemas.microsoft.com/office/drawing/2014/main" id="{07233E72-31CC-4C0E-85D3-880069B75DB2}"/>
              </a:ext>
            </a:extLst>
          </p:cNvPr>
          <p:cNvSpPr/>
          <p:nvPr userDrawn="1"/>
        </p:nvSpPr>
        <p:spPr>
          <a:xfrm>
            <a:off x="10629900" y="1101680"/>
            <a:ext cx="590550" cy="16514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占位符 2">
            <a:extLst>
              <a:ext uri="{FF2B5EF4-FFF2-40B4-BE49-F238E27FC236}">
                <a16:creationId xmlns:a16="http://schemas.microsoft.com/office/drawing/2014/main" id="{E722F62A-9BA1-48EE-BFB8-74A2A8C2A2BA}"/>
              </a:ext>
            </a:extLst>
          </p:cNvPr>
          <p:cNvSpPr>
            <a:spLocks noGrp="1"/>
          </p:cNvSpPr>
          <p:nvPr>
            <p:ph type="body" sz="quarter" idx="12" hasCustomPrompt="1"/>
          </p:nvPr>
        </p:nvSpPr>
        <p:spPr>
          <a:xfrm>
            <a:off x="6601938" y="4038092"/>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72" name="文本占位符 2">
            <a:extLst>
              <a:ext uri="{FF2B5EF4-FFF2-40B4-BE49-F238E27FC236}">
                <a16:creationId xmlns:a16="http://schemas.microsoft.com/office/drawing/2014/main" id="{A0B7B753-BE44-467B-9E2C-B390055634D1}"/>
              </a:ext>
            </a:extLst>
          </p:cNvPr>
          <p:cNvSpPr>
            <a:spLocks noGrp="1"/>
          </p:cNvSpPr>
          <p:nvPr>
            <p:ph type="body" sz="quarter" idx="13" hasCustomPrompt="1"/>
          </p:nvPr>
        </p:nvSpPr>
        <p:spPr>
          <a:xfrm>
            <a:off x="9475685" y="4038092"/>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64" name="文本占位符 2">
            <a:extLst>
              <a:ext uri="{FF2B5EF4-FFF2-40B4-BE49-F238E27FC236}">
                <a16:creationId xmlns:a16="http://schemas.microsoft.com/office/drawing/2014/main" id="{EA124E8D-C549-41C5-86D9-8A4FDD2D5719}"/>
              </a:ext>
            </a:extLst>
          </p:cNvPr>
          <p:cNvSpPr>
            <a:spLocks noGrp="1"/>
          </p:cNvSpPr>
          <p:nvPr>
            <p:ph type="body" sz="quarter" idx="14" hasCustomPrompt="1"/>
          </p:nvPr>
        </p:nvSpPr>
        <p:spPr>
          <a:xfrm>
            <a:off x="3702530" y="5178999"/>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70" name="文本框 69">
            <a:extLst>
              <a:ext uri="{FF2B5EF4-FFF2-40B4-BE49-F238E27FC236}">
                <a16:creationId xmlns:a16="http://schemas.microsoft.com/office/drawing/2014/main" id="{CBC82707-F2C2-4C20-BD00-92ACF2A87D67}"/>
              </a:ext>
            </a:extLst>
          </p:cNvPr>
          <p:cNvSpPr txBox="1"/>
          <p:nvPr userDrawn="1"/>
        </p:nvSpPr>
        <p:spPr>
          <a:xfrm>
            <a:off x="3110096" y="5253171"/>
            <a:ext cx="697627" cy="646331"/>
          </a:xfrm>
          <a:prstGeom prst="rect">
            <a:avLst/>
          </a:prstGeom>
          <a:noFill/>
        </p:spPr>
        <p:txBody>
          <a:bodyPr wrap="none" rtlCol="0">
            <a:spAutoFit/>
          </a:bodyPr>
          <a:lstStyle/>
          <a:p>
            <a:r>
              <a:rPr lang="en-US" altLang="zh-CN" sz="3600" dirty="0">
                <a:solidFill>
                  <a:schemeClr val="bg1">
                    <a:lumMod val="85000"/>
                  </a:schemeClr>
                </a:solidFill>
              </a:rPr>
              <a:t>04</a:t>
            </a:r>
            <a:endParaRPr lang="zh-CN" altLang="en-US" sz="3600" dirty="0">
              <a:solidFill>
                <a:schemeClr val="bg1">
                  <a:lumMod val="85000"/>
                </a:schemeClr>
              </a:solidFill>
            </a:endParaRPr>
          </a:p>
        </p:txBody>
      </p:sp>
      <p:sp>
        <p:nvSpPr>
          <p:cNvPr id="73" name="矩形 72">
            <a:extLst>
              <a:ext uri="{FF2B5EF4-FFF2-40B4-BE49-F238E27FC236}">
                <a16:creationId xmlns:a16="http://schemas.microsoft.com/office/drawing/2014/main" id="{4AA1EA30-C170-461D-9A5C-7BAD0C0649C3}"/>
              </a:ext>
            </a:extLst>
          </p:cNvPr>
          <p:cNvSpPr/>
          <p:nvPr userDrawn="1"/>
        </p:nvSpPr>
        <p:spPr>
          <a:xfrm>
            <a:off x="3511673" y="5207441"/>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07711267-FD50-4E0E-BC5A-592742E0B083}"/>
              </a:ext>
            </a:extLst>
          </p:cNvPr>
          <p:cNvSpPr txBox="1"/>
          <p:nvPr userDrawn="1"/>
        </p:nvSpPr>
        <p:spPr>
          <a:xfrm>
            <a:off x="5989180" y="5252256"/>
            <a:ext cx="697627" cy="646331"/>
          </a:xfrm>
          <a:prstGeom prst="rect">
            <a:avLst/>
          </a:prstGeom>
          <a:noFill/>
        </p:spPr>
        <p:txBody>
          <a:bodyPr wrap="none" rtlCol="0">
            <a:spAutoFit/>
          </a:bodyPr>
          <a:lstStyle/>
          <a:p>
            <a:r>
              <a:rPr lang="en-US" altLang="zh-CN" sz="3600" dirty="0">
                <a:solidFill>
                  <a:schemeClr val="bg1">
                    <a:lumMod val="85000"/>
                  </a:schemeClr>
                </a:solidFill>
              </a:rPr>
              <a:t>05</a:t>
            </a:r>
            <a:endParaRPr lang="zh-CN" altLang="en-US" sz="3600" dirty="0">
              <a:solidFill>
                <a:schemeClr val="bg1">
                  <a:lumMod val="85000"/>
                </a:schemeClr>
              </a:solidFill>
            </a:endParaRPr>
          </a:p>
        </p:txBody>
      </p:sp>
      <p:sp>
        <p:nvSpPr>
          <p:cNvPr id="75" name="矩形 74">
            <a:extLst>
              <a:ext uri="{FF2B5EF4-FFF2-40B4-BE49-F238E27FC236}">
                <a16:creationId xmlns:a16="http://schemas.microsoft.com/office/drawing/2014/main" id="{F8E82205-C60E-4EB5-B003-485CA69CE75F}"/>
              </a:ext>
            </a:extLst>
          </p:cNvPr>
          <p:cNvSpPr/>
          <p:nvPr userDrawn="1"/>
        </p:nvSpPr>
        <p:spPr>
          <a:xfrm>
            <a:off x="6390757" y="5189389"/>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C4AA652D-4FD7-4039-B28B-12F93A645963}"/>
              </a:ext>
            </a:extLst>
          </p:cNvPr>
          <p:cNvSpPr txBox="1"/>
          <p:nvPr userDrawn="1"/>
        </p:nvSpPr>
        <p:spPr>
          <a:xfrm>
            <a:off x="8869119" y="5260369"/>
            <a:ext cx="697627" cy="646331"/>
          </a:xfrm>
          <a:prstGeom prst="rect">
            <a:avLst/>
          </a:prstGeom>
          <a:noFill/>
        </p:spPr>
        <p:txBody>
          <a:bodyPr wrap="none" rtlCol="0">
            <a:spAutoFit/>
          </a:bodyPr>
          <a:lstStyle/>
          <a:p>
            <a:r>
              <a:rPr lang="en-US" altLang="zh-CN" sz="3600" dirty="0">
                <a:solidFill>
                  <a:schemeClr val="bg1">
                    <a:lumMod val="85000"/>
                  </a:schemeClr>
                </a:solidFill>
              </a:rPr>
              <a:t>06</a:t>
            </a:r>
            <a:endParaRPr lang="zh-CN" altLang="en-US" sz="3600" dirty="0">
              <a:solidFill>
                <a:schemeClr val="bg1">
                  <a:lumMod val="85000"/>
                </a:schemeClr>
              </a:solidFill>
            </a:endParaRPr>
          </a:p>
        </p:txBody>
      </p:sp>
      <p:sp>
        <p:nvSpPr>
          <p:cNvPr id="77" name="矩形 76">
            <a:extLst>
              <a:ext uri="{FF2B5EF4-FFF2-40B4-BE49-F238E27FC236}">
                <a16:creationId xmlns:a16="http://schemas.microsoft.com/office/drawing/2014/main" id="{E68084C0-B897-4217-B881-38AE9F0D70A0}"/>
              </a:ext>
            </a:extLst>
          </p:cNvPr>
          <p:cNvSpPr/>
          <p:nvPr userDrawn="1"/>
        </p:nvSpPr>
        <p:spPr>
          <a:xfrm>
            <a:off x="9270696" y="5209629"/>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占位符 2">
            <a:extLst>
              <a:ext uri="{FF2B5EF4-FFF2-40B4-BE49-F238E27FC236}">
                <a16:creationId xmlns:a16="http://schemas.microsoft.com/office/drawing/2014/main" id="{7B8FB3EE-0F18-4A35-B647-2B1636ED9EA7}"/>
              </a:ext>
            </a:extLst>
          </p:cNvPr>
          <p:cNvSpPr>
            <a:spLocks noGrp="1"/>
          </p:cNvSpPr>
          <p:nvPr>
            <p:ph type="body" sz="quarter" idx="15" hasCustomPrompt="1"/>
          </p:nvPr>
        </p:nvSpPr>
        <p:spPr>
          <a:xfrm>
            <a:off x="6601938" y="5178999"/>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79" name="文本占位符 2">
            <a:extLst>
              <a:ext uri="{FF2B5EF4-FFF2-40B4-BE49-F238E27FC236}">
                <a16:creationId xmlns:a16="http://schemas.microsoft.com/office/drawing/2014/main" id="{5DA29AB8-42A0-4316-8D89-D408F56F45A3}"/>
              </a:ext>
            </a:extLst>
          </p:cNvPr>
          <p:cNvSpPr>
            <a:spLocks noGrp="1"/>
          </p:cNvSpPr>
          <p:nvPr>
            <p:ph type="body" sz="quarter" idx="16" hasCustomPrompt="1"/>
          </p:nvPr>
        </p:nvSpPr>
        <p:spPr>
          <a:xfrm>
            <a:off x="9475685" y="5178999"/>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Tree>
    <p:extLst>
      <p:ext uri="{BB962C8B-B14F-4D97-AF65-F5344CB8AC3E}">
        <p14:creationId xmlns:p14="http://schemas.microsoft.com/office/powerpoint/2010/main" val="1334432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DCB79D2-012A-4DBC-899C-C12C23BC637A}"/>
              </a:ext>
            </a:extLst>
          </p:cNvPr>
          <p:cNvGrpSpPr/>
          <p:nvPr userDrawn="1"/>
        </p:nvGrpSpPr>
        <p:grpSpPr>
          <a:xfrm>
            <a:off x="-6579190" y="-442650"/>
            <a:ext cx="24301094" cy="7743300"/>
            <a:chOff x="-6579190" y="-442650"/>
            <a:chExt cx="24301094" cy="7743300"/>
          </a:xfrm>
        </p:grpSpPr>
        <p:grpSp>
          <p:nvGrpSpPr>
            <p:cNvPr id="4" name="组合 3">
              <a:extLst>
                <a:ext uri="{FF2B5EF4-FFF2-40B4-BE49-F238E27FC236}">
                  <a16:creationId xmlns:a16="http://schemas.microsoft.com/office/drawing/2014/main" id="{5F3605C8-7475-44F0-805B-F415A325E1B5}"/>
                </a:ext>
              </a:extLst>
            </p:cNvPr>
            <p:cNvGrpSpPr/>
            <p:nvPr userDrawn="1"/>
          </p:nvGrpSpPr>
          <p:grpSpPr>
            <a:xfrm>
              <a:off x="-6579190" y="-442650"/>
              <a:ext cx="15844379" cy="7743300"/>
              <a:chOff x="-7074490" y="-442650"/>
              <a:chExt cx="15844379" cy="7743300"/>
            </a:xfrm>
          </p:grpSpPr>
          <p:sp>
            <p:nvSpPr>
              <p:cNvPr id="26" name="任意多边形: 形状 25">
                <a:extLst>
                  <a:ext uri="{FF2B5EF4-FFF2-40B4-BE49-F238E27FC236}">
                    <a16:creationId xmlns:a16="http://schemas.microsoft.com/office/drawing/2014/main" id="{F16E56B4-77D4-4EC4-8567-8B7C8505CEF9}"/>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C5AC1D01-513F-444D-8A84-35E1D5B7EE12}"/>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6E271FCB-4E90-4821-8C6E-C20670F13F65}"/>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03BC90BD-5312-4F1B-AE37-1CA14D4D102F}"/>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69AED0E2-B618-467B-906A-A87B25D0B497}"/>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E9A6A173-80AC-417B-8F1A-3A89619E5BDD}"/>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E8223097-7909-44BE-A993-B7C3782DB6D8}"/>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22E38A5E-749A-4EA8-8966-578B28252972}"/>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a:extLst>
                  <a:ext uri="{FF2B5EF4-FFF2-40B4-BE49-F238E27FC236}">
                    <a16:creationId xmlns:a16="http://schemas.microsoft.com/office/drawing/2014/main" id="{8B327B27-852D-402B-96AB-B4221BA939D5}"/>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F0E98A2C-5DE8-4C56-9BE9-6FA6D850C719}"/>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7FB09821-F50A-420E-9F4A-F0023C117CB2}"/>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8B54F39D-DAAA-4686-ADA7-9E47161E6088}"/>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0417BC27-126A-4E9B-8499-E20C1298A39F}"/>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44F1DF0B-3F28-4EC6-8BB3-6FAE61A041F5}"/>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538E8D37-4D37-415B-B369-D7EC275D80A6}"/>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2C35D541-B3C3-4377-93A3-46AD5F35EF19}"/>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AA1594F8-2550-4FAE-9014-5B803524D915}"/>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3A058A6F-D633-48BE-AA91-442FBB9FB38F}"/>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33E10306-CC02-4E7B-AFFD-9A1E129AA2D9}"/>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A6DEF066-62A2-4DE1-87B6-E19D6B756136}"/>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a:extLst>
                <a:ext uri="{FF2B5EF4-FFF2-40B4-BE49-F238E27FC236}">
                  <a16:creationId xmlns:a16="http://schemas.microsoft.com/office/drawing/2014/main" id="{3974E2B5-741E-4841-A351-A4BAF000CE75}"/>
                </a:ext>
              </a:extLst>
            </p:cNvPr>
            <p:cNvGrpSpPr/>
            <p:nvPr userDrawn="1"/>
          </p:nvGrpSpPr>
          <p:grpSpPr>
            <a:xfrm>
              <a:off x="1877525" y="-442650"/>
              <a:ext cx="15844379" cy="7743300"/>
              <a:chOff x="-7074490" y="-442650"/>
              <a:chExt cx="15844379" cy="7743300"/>
            </a:xfrm>
          </p:grpSpPr>
          <p:sp>
            <p:nvSpPr>
              <p:cNvPr id="6" name="任意多边形: 形状 5">
                <a:extLst>
                  <a:ext uri="{FF2B5EF4-FFF2-40B4-BE49-F238E27FC236}">
                    <a16:creationId xmlns:a16="http://schemas.microsoft.com/office/drawing/2014/main" id="{0FBBC278-93F9-4519-B51F-FC0620CD65DA}"/>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a:extLst>
                  <a:ext uri="{FF2B5EF4-FFF2-40B4-BE49-F238E27FC236}">
                    <a16:creationId xmlns:a16="http://schemas.microsoft.com/office/drawing/2014/main" id="{78977241-4853-4191-8A78-B398B3BFA997}"/>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a:extLst>
                  <a:ext uri="{FF2B5EF4-FFF2-40B4-BE49-F238E27FC236}">
                    <a16:creationId xmlns:a16="http://schemas.microsoft.com/office/drawing/2014/main" id="{009F7838-E5DD-4C40-B717-538959920A8D}"/>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a:extLst>
                  <a:ext uri="{FF2B5EF4-FFF2-40B4-BE49-F238E27FC236}">
                    <a16:creationId xmlns:a16="http://schemas.microsoft.com/office/drawing/2014/main" id="{9BB88F9E-8049-4DDE-B00D-4E62A84F41D1}"/>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a:extLst>
                  <a:ext uri="{FF2B5EF4-FFF2-40B4-BE49-F238E27FC236}">
                    <a16:creationId xmlns:a16="http://schemas.microsoft.com/office/drawing/2014/main" id="{E5CA4711-E177-4110-90E9-D9FFFC35DD4D}"/>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a:extLst>
                  <a:ext uri="{FF2B5EF4-FFF2-40B4-BE49-F238E27FC236}">
                    <a16:creationId xmlns:a16="http://schemas.microsoft.com/office/drawing/2014/main" id="{C07B91DA-81BD-4499-A233-D60A475632D1}"/>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a:extLst>
                  <a:ext uri="{FF2B5EF4-FFF2-40B4-BE49-F238E27FC236}">
                    <a16:creationId xmlns:a16="http://schemas.microsoft.com/office/drawing/2014/main" id="{DCDDA458-376A-463D-97FF-1047AB180DFC}"/>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a:extLst>
                  <a:ext uri="{FF2B5EF4-FFF2-40B4-BE49-F238E27FC236}">
                    <a16:creationId xmlns:a16="http://schemas.microsoft.com/office/drawing/2014/main" id="{7919356E-D2EA-4AA2-BF5A-FECB55731260}"/>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a:extLst>
                  <a:ext uri="{FF2B5EF4-FFF2-40B4-BE49-F238E27FC236}">
                    <a16:creationId xmlns:a16="http://schemas.microsoft.com/office/drawing/2014/main" id="{88E1D5D7-FE87-457E-8B0A-047964F4380C}"/>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A224B4FC-D4E2-4314-8B46-4A5B6122B894}"/>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7BE7ED9F-026E-4E1C-A6F0-18E12F83F553}"/>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75DE9300-0EAE-4E14-8F24-B05DC6507768}"/>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1DC943DD-1C24-4463-A305-317BA4B04AB7}"/>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78AED401-E746-4F8A-B12D-15BB1421F006}"/>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19DF7AE4-0578-43D6-957E-00E71A4174D5}"/>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F35CEE42-E65A-4F01-9CB1-9B81FB4AC52A}"/>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446B6A62-0BFA-4737-B298-27A5458D58E8}"/>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98E6769D-B980-457A-87AA-AE71543FCC22}"/>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79E79523-D07D-42CF-B5C4-FCCC053B532B}"/>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B32852A8-6ACB-44E3-8E17-EB77CBEE751D}"/>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58" name="文本占位符 57">
            <a:extLst>
              <a:ext uri="{FF2B5EF4-FFF2-40B4-BE49-F238E27FC236}">
                <a16:creationId xmlns:a16="http://schemas.microsoft.com/office/drawing/2014/main" id="{1907EC1D-81E8-4E44-96E9-641BAE1C44AB}"/>
              </a:ext>
            </a:extLst>
          </p:cNvPr>
          <p:cNvSpPr>
            <a:spLocks noGrp="1"/>
          </p:cNvSpPr>
          <p:nvPr>
            <p:ph type="body" sz="quarter" idx="10" hasCustomPrompt="1"/>
          </p:nvPr>
        </p:nvSpPr>
        <p:spPr>
          <a:xfrm>
            <a:off x="3096302" y="2384548"/>
            <a:ext cx="870751" cy="757130"/>
          </a:xfrm>
          <a:prstGeom prst="rect">
            <a:avLst/>
          </a:prstGeom>
          <a:noFill/>
        </p:spPr>
        <p:txBody>
          <a:bodyPr wrap="none" rtlCol="0">
            <a:spAutoFit/>
          </a:bodyPr>
          <a:lstStyle>
            <a:lvl1pPr marL="0" indent="0">
              <a:buFont typeface="Arial" panose="020B0604020202020204" pitchFamily="34" charset="0"/>
              <a:buNone/>
              <a:defRPr lang="zh-CN" altLang="en-US" sz="4800" dirty="0">
                <a:solidFill>
                  <a:schemeClr val="bg1">
                    <a:lumMod val="85000"/>
                  </a:schemeClr>
                </a:solidFill>
              </a:defRPr>
            </a:lvl1pPr>
          </a:lstStyle>
          <a:p>
            <a:pPr marL="0" lvl="0" defTabSz="457200"/>
            <a:r>
              <a:rPr lang="en-US" altLang="zh-CN" dirty="0"/>
              <a:t>01</a:t>
            </a:r>
            <a:endParaRPr lang="zh-CN" altLang="en-US" dirty="0"/>
          </a:p>
        </p:txBody>
      </p:sp>
      <p:sp>
        <p:nvSpPr>
          <p:cNvPr id="46" name="矩形 45">
            <a:extLst>
              <a:ext uri="{FF2B5EF4-FFF2-40B4-BE49-F238E27FC236}">
                <a16:creationId xmlns:a16="http://schemas.microsoft.com/office/drawing/2014/main" id="{7DD53DB7-E3B4-4FFE-B4DC-397E0A1BCB2E}"/>
              </a:ext>
            </a:extLst>
          </p:cNvPr>
          <p:cNvSpPr/>
          <p:nvPr userDrawn="1"/>
        </p:nvSpPr>
        <p:spPr>
          <a:xfrm>
            <a:off x="4656138" y="-17934"/>
            <a:ext cx="2879725" cy="4239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07E148FC-7642-424B-9583-5012D18A6308}"/>
              </a:ext>
            </a:extLst>
          </p:cNvPr>
          <p:cNvSpPr/>
          <p:nvPr userDrawn="1"/>
        </p:nvSpPr>
        <p:spPr>
          <a:xfrm>
            <a:off x="3576767" y="2176047"/>
            <a:ext cx="241660" cy="2433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DFBE38F4-8218-47F9-B296-5243929B0E32}"/>
              </a:ext>
            </a:extLst>
          </p:cNvPr>
          <p:cNvCxnSpPr/>
          <p:nvPr userDrawn="1"/>
        </p:nvCxnSpPr>
        <p:spPr>
          <a:xfrm>
            <a:off x="3198813" y="3297138"/>
            <a:ext cx="36285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C42FAD3-C0AE-41F0-9851-89FF4C6B9AE0}"/>
              </a:ext>
            </a:extLst>
          </p:cNvPr>
          <p:cNvCxnSpPr>
            <a:cxnSpLocks/>
          </p:cNvCxnSpPr>
          <p:nvPr userDrawn="1"/>
        </p:nvCxnSpPr>
        <p:spPr>
          <a:xfrm>
            <a:off x="3198813" y="3295641"/>
            <a:ext cx="28971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D5021CE6-232F-4875-8EB8-4C13E1EC461D}"/>
              </a:ext>
            </a:extLst>
          </p:cNvPr>
          <p:cNvSpPr/>
          <p:nvPr userDrawn="1"/>
        </p:nvSpPr>
        <p:spPr>
          <a:xfrm>
            <a:off x="7442199" y="2368857"/>
            <a:ext cx="93664" cy="5454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标题 9">
            <a:extLst>
              <a:ext uri="{FF2B5EF4-FFF2-40B4-BE49-F238E27FC236}">
                <a16:creationId xmlns:a16="http://schemas.microsoft.com/office/drawing/2014/main" id="{6FE7573F-233B-4130-A668-26A348A9FEF5}"/>
              </a:ext>
            </a:extLst>
          </p:cNvPr>
          <p:cNvSpPr>
            <a:spLocks noGrp="1"/>
          </p:cNvSpPr>
          <p:nvPr>
            <p:ph type="title" hasCustomPrompt="1"/>
          </p:nvPr>
        </p:nvSpPr>
        <p:spPr>
          <a:xfrm>
            <a:off x="3867728" y="2078754"/>
            <a:ext cx="2133918" cy="978729"/>
          </a:xfrm>
          <a:prstGeom prst="rect">
            <a:avLst/>
          </a:prstGeom>
        </p:spPr>
        <p:txBody>
          <a:bodyPr wrap="none">
            <a:spAutoFit/>
          </a:bodyPr>
          <a:lstStyle>
            <a:lvl1pPr>
              <a:defRPr lang="zh-CN" altLang="en-US" sz="3600" b="1" dirty="0">
                <a:solidFill>
                  <a:schemeClr val="tx1">
                    <a:lumMod val="75000"/>
                    <a:lumOff val="25000"/>
                  </a:schemeClr>
                </a:solidFill>
                <a:latin typeface="+mn-lt"/>
                <a:ea typeface="+mn-ea"/>
                <a:cs typeface="+mn-cs"/>
              </a:defRPr>
            </a:lvl1pPr>
          </a:lstStyle>
          <a:p>
            <a:pPr marL="0" lvl="0" defTabSz="457200">
              <a:lnSpc>
                <a:spcPct val="80000"/>
              </a:lnSpc>
            </a:pPr>
            <a:r>
              <a:rPr lang="en-US" altLang="zh-CN" dirty="0"/>
              <a:t>Add </a:t>
            </a:r>
            <a:br>
              <a:rPr lang="en-US" altLang="zh-CN" dirty="0"/>
            </a:br>
            <a:r>
              <a:rPr lang="en-US" altLang="zh-CN" dirty="0"/>
              <a:t>your title</a:t>
            </a:r>
            <a:endParaRPr lang="zh-CN" altLang="en-US" dirty="0"/>
          </a:p>
        </p:txBody>
      </p:sp>
    </p:spTree>
    <p:extLst>
      <p:ext uri="{BB962C8B-B14F-4D97-AF65-F5344CB8AC3E}">
        <p14:creationId xmlns:p14="http://schemas.microsoft.com/office/powerpoint/2010/main" val="571873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EB2E4F71-EB35-42E0-AECB-49F7638D037B}"/>
              </a:ext>
            </a:extLst>
          </p:cNvPr>
          <p:cNvGrpSpPr/>
          <p:nvPr userDrawn="1"/>
        </p:nvGrpSpPr>
        <p:grpSpPr>
          <a:xfrm>
            <a:off x="-6579190" y="-442650"/>
            <a:ext cx="24301094" cy="7743300"/>
            <a:chOff x="-6579190" y="-442650"/>
            <a:chExt cx="24301094" cy="7743300"/>
          </a:xfrm>
        </p:grpSpPr>
        <p:grpSp>
          <p:nvGrpSpPr>
            <p:cNvPr id="12" name="组合 11">
              <a:extLst>
                <a:ext uri="{FF2B5EF4-FFF2-40B4-BE49-F238E27FC236}">
                  <a16:creationId xmlns:a16="http://schemas.microsoft.com/office/drawing/2014/main" id="{D20559EC-4EB6-4FFC-BA4B-77E5EE3A3264}"/>
                </a:ext>
              </a:extLst>
            </p:cNvPr>
            <p:cNvGrpSpPr/>
            <p:nvPr userDrawn="1"/>
          </p:nvGrpSpPr>
          <p:grpSpPr>
            <a:xfrm>
              <a:off x="-6579190" y="-442650"/>
              <a:ext cx="15844379" cy="7743300"/>
              <a:chOff x="-7074490" y="-442650"/>
              <a:chExt cx="15844379" cy="7743300"/>
            </a:xfrm>
          </p:grpSpPr>
          <p:sp>
            <p:nvSpPr>
              <p:cNvPr id="34" name="任意多边形: 形状 33">
                <a:extLst>
                  <a:ext uri="{FF2B5EF4-FFF2-40B4-BE49-F238E27FC236}">
                    <a16:creationId xmlns:a16="http://schemas.microsoft.com/office/drawing/2014/main" id="{C359DF13-6345-4A10-9310-ECFD95073DE8}"/>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5E192DED-6983-47E8-BF20-14E9D79EFA5A}"/>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01306418-E399-4C53-8148-C1633E634657}"/>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D0BB47AE-B43B-444E-A2C1-66A9499BBF1F}"/>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A5D7730E-8681-4FFA-8C40-0AB9F3BC3A27}"/>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09615465-BFD4-44C6-AD9A-82D8DB3FC363}"/>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7D2A028D-5614-4888-9E14-ED4264B9DEA1}"/>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BAFE057D-F9AE-49F9-A2A0-566715E42276}"/>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21B88C56-EB2F-4BF6-A4B1-48170E165E6E}"/>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A355B8D5-700E-41D3-8567-F0E69FE32E57}"/>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1C937825-8F00-4EA0-8F16-C00B69844DB5}"/>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4439058D-3013-4AA5-A955-5F12C1F48BC9}"/>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a:extLst>
                  <a:ext uri="{FF2B5EF4-FFF2-40B4-BE49-F238E27FC236}">
                    <a16:creationId xmlns:a16="http://schemas.microsoft.com/office/drawing/2014/main" id="{A1CBF332-3B35-4F82-8DF9-9F25F8C57F3F}"/>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a:extLst>
                  <a:ext uri="{FF2B5EF4-FFF2-40B4-BE49-F238E27FC236}">
                    <a16:creationId xmlns:a16="http://schemas.microsoft.com/office/drawing/2014/main" id="{FB713327-BADA-47CE-8E3A-2276A2431F5C}"/>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a:extLst>
                  <a:ext uri="{FF2B5EF4-FFF2-40B4-BE49-F238E27FC236}">
                    <a16:creationId xmlns:a16="http://schemas.microsoft.com/office/drawing/2014/main" id="{5F40F1B2-2FB5-485F-8FDC-3BD0B05CE225}"/>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a:extLst>
                  <a:ext uri="{FF2B5EF4-FFF2-40B4-BE49-F238E27FC236}">
                    <a16:creationId xmlns:a16="http://schemas.microsoft.com/office/drawing/2014/main" id="{341D72CC-5838-4128-A2E1-CDFF26094F56}"/>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a:extLst>
                  <a:ext uri="{FF2B5EF4-FFF2-40B4-BE49-F238E27FC236}">
                    <a16:creationId xmlns:a16="http://schemas.microsoft.com/office/drawing/2014/main" id="{875135E7-2243-40DA-8EDE-BB422689AE20}"/>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a:extLst>
                  <a:ext uri="{FF2B5EF4-FFF2-40B4-BE49-F238E27FC236}">
                    <a16:creationId xmlns:a16="http://schemas.microsoft.com/office/drawing/2014/main" id="{607FACA7-BA3B-4AA5-869B-D01F9CE40684}"/>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a:extLst>
                  <a:ext uri="{FF2B5EF4-FFF2-40B4-BE49-F238E27FC236}">
                    <a16:creationId xmlns:a16="http://schemas.microsoft.com/office/drawing/2014/main" id="{691CA83A-E929-41E2-9C5C-3347DDAF2D10}"/>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a:extLst>
                  <a:ext uri="{FF2B5EF4-FFF2-40B4-BE49-F238E27FC236}">
                    <a16:creationId xmlns:a16="http://schemas.microsoft.com/office/drawing/2014/main" id="{90051558-2BF0-4447-82D3-35D52FC1034C}"/>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a:extLst>
                <a:ext uri="{FF2B5EF4-FFF2-40B4-BE49-F238E27FC236}">
                  <a16:creationId xmlns:a16="http://schemas.microsoft.com/office/drawing/2014/main" id="{DD7DE405-0F67-48B6-A006-A5A5216DC6C5}"/>
                </a:ext>
              </a:extLst>
            </p:cNvPr>
            <p:cNvGrpSpPr/>
            <p:nvPr userDrawn="1"/>
          </p:nvGrpSpPr>
          <p:grpSpPr>
            <a:xfrm>
              <a:off x="1877525" y="-442650"/>
              <a:ext cx="15844379" cy="7743300"/>
              <a:chOff x="-7074490" y="-442650"/>
              <a:chExt cx="15844379" cy="7743300"/>
            </a:xfrm>
          </p:grpSpPr>
          <p:sp>
            <p:nvSpPr>
              <p:cNvPr id="14" name="任意多边形: 形状 13">
                <a:extLst>
                  <a:ext uri="{FF2B5EF4-FFF2-40B4-BE49-F238E27FC236}">
                    <a16:creationId xmlns:a16="http://schemas.microsoft.com/office/drawing/2014/main" id="{93606859-2206-4B75-969D-241A7DF82DF2}"/>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7FFFF5AA-097D-4CEC-ACF9-EC0AB52009B1}"/>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2E277470-CBB2-4175-A1AD-0C3B295DBD12}"/>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D5DFAC0A-F7A9-4DCE-B093-A8E2D234C7FD}"/>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1C1B310E-13A9-438C-9E1C-AE21AB43A884}"/>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60366B5F-F1D4-4983-A00A-C1359976A7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62489E71-B0C2-4CE9-A6FB-2216DE6F8936}"/>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F8DAF40B-A80B-4666-A5B6-FB55CB812A50}"/>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42DF3D89-091E-404E-96C0-86FBCD939B82}"/>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19DA00A6-17DC-4FE9-926E-2F46CF5E082E}"/>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77293C95-BC7E-418F-89F8-A2660EECFA7C}"/>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363CDF01-EF88-4B3B-91EC-F394E77C012A}"/>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E7BBA8D8-949F-4FA2-8EE0-2086BFE88228}"/>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E83A8FDC-A762-4D66-B97D-DB263B139C70}"/>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441319D0-3BF2-49FA-B802-279400E431D3}"/>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74B4DF40-ADCA-4C8E-93DC-454461DCBA6F}"/>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FACF7D4B-6B86-447B-8570-736974D14D24}"/>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4DACF3AB-567C-4481-A2B8-B00C56ED4B6D}"/>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6D16A71F-6E77-4BA1-9486-FF79B1BF7749}"/>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03F6AA43-D276-4829-8387-917A9388E6FA}"/>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a:extLst>
              <a:ext uri="{FF2B5EF4-FFF2-40B4-BE49-F238E27FC236}">
                <a16:creationId xmlns:a16="http://schemas.microsoft.com/office/drawing/2014/main" id="{87DAC824-7C65-441B-99D5-C731C1F58132}"/>
              </a:ext>
            </a:extLst>
          </p:cNvPr>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F1F2C90-BB39-4679-BD71-4C4882CD3DB8}"/>
              </a:ext>
            </a:extLst>
          </p:cNvPr>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a:extLst>
              <a:ext uri="{FF2B5EF4-FFF2-40B4-BE49-F238E27FC236}">
                <a16:creationId xmlns:a16="http://schemas.microsoft.com/office/drawing/2014/main" id="{9431C9C2-F156-43EC-AD34-1B24C9288776}"/>
              </a:ext>
            </a:extLst>
          </p:cNvPr>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extLst>
      <p:ext uri="{BB962C8B-B14F-4D97-AF65-F5344CB8AC3E}">
        <p14:creationId xmlns:p14="http://schemas.microsoft.com/office/powerpoint/2010/main" val="40664952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页1">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EB2E4F71-EB35-42E0-AECB-49F7638D037B}"/>
              </a:ext>
            </a:extLst>
          </p:cNvPr>
          <p:cNvGrpSpPr/>
          <p:nvPr userDrawn="1"/>
        </p:nvGrpSpPr>
        <p:grpSpPr>
          <a:xfrm>
            <a:off x="-6579190" y="-442650"/>
            <a:ext cx="24301094" cy="7743300"/>
            <a:chOff x="-6579190" y="-442650"/>
            <a:chExt cx="24301094" cy="7743300"/>
          </a:xfrm>
        </p:grpSpPr>
        <p:grpSp>
          <p:nvGrpSpPr>
            <p:cNvPr id="12" name="组合 11">
              <a:extLst>
                <a:ext uri="{FF2B5EF4-FFF2-40B4-BE49-F238E27FC236}">
                  <a16:creationId xmlns:a16="http://schemas.microsoft.com/office/drawing/2014/main" id="{D20559EC-4EB6-4FFC-BA4B-77E5EE3A3264}"/>
                </a:ext>
              </a:extLst>
            </p:cNvPr>
            <p:cNvGrpSpPr/>
            <p:nvPr userDrawn="1"/>
          </p:nvGrpSpPr>
          <p:grpSpPr>
            <a:xfrm>
              <a:off x="-6579190" y="-442650"/>
              <a:ext cx="15844379" cy="7743300"/>
              <a:chOff x="-7074490" y="-442650"/>
              <a:chExt cx="15844379" cy="7743300"/>
            </a:xfrm>
          </p:grpSpPr>
          <p:sp>
            <p:nvSpPr>
              <p:cNvPr id="34" name="任意多边形: 形状 33">
                <a:extLst>
                  <a:ext uri="{FF2B5EF4-FFF2-40B4-BE49-F238E27FC236}">
                    <a16:creationId xmlns:a16="http://schemas.microsoft.com/office/drawing/2014/main" id="{C359DF13-6345-4A10-9310-ECFD95073DE8}"/>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5E192DED-6983-47E8-BF20-14E9D79EFA5A}"/>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01306418-E399-4C53-8148-C1633E634657}"/>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D0BB47AE-B43B-444E-A2C1-66A9499BBF1F}"/>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A5D7730E-8681-4FFA-8C40-0AB9F3BC3A27}"/>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09615465-BFD4-44C6-AD9A-82D8DB3FC363}"/>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7D2A028D-5614-4888-9E14-ED4264B9DEA1}"/>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BAFE057D-F9AE-49F9-A2A0-566715E42276}"/>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21B88C56-EB2F-4BF6-A4B1-48170E165E6E}"/>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A355B8D5-700E-41D3-8567-F0E69FE32E57}"/>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1C937825-8F00-4EA0-8F16-C00B69844DB5}"/>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4439058D-3013-4AA5-A955-5F12C1F48BC9}"/>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a:extLst>
                  <a:ext uri="{FF2B5EF4-FFF2-40B4-BE49-F238E27FC236}">
                    <a16:creationId xmlns:a16="http://schemas.microsoft.com/office/drawing/2014/main" id="{A1CBF332-3B35-4F82-8DF9-9F25F8C57F3F}"/>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a:extLst>
                  <a:ext uri="{FF2B5EF4-FFF2-40B4-BE49-F238E27FC236}">
                    <a16:creationId xmlns:a16="http://schemas.microsoft.com/office/drawing/2014/main" id="{FB713327-BADA-47CE-8E3A-2276A2431F5C}"/>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a:extLst>
                  <a:ext uri="{FF2B5EF4-FFF2-40B4-BE49-F238E27FC236}">
                    <a16:creationId xmlns:a16="http://schemas.microsoft.com/office/drawing/2014/main" id="{5F40F1B2-2FB5-485F-8FDC-3BD0B05CE225}"/>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a:extLst>
                  <a:ext uri="{FF2B5EF4-FFF2-40B4-BE49-F238E27FC236}">
                    <a16:creationId xmlns:a16="http://schemas.microsoft.com/office/drawing/2014/main" id="{341D72CC-5838-4128-A2E1-CDFF26094F56}"/>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a:extLst>
                  <a:ext uri="{FF2B5EF4-FFF2-40B4-BE49-F238E27FC236}">
                    <a16:creationId xmlns:a16="http://schemas.microsoft.com/office/drawing/2014/main" id="{875135E7-2243-40DA-8EDE-BB422689AE20}"/>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a:extLst>
                  <a:ext uri="{FF2B5EF4-FFF2-40B4-BE49-F238E27FC236}">
                    <a16:creationId xmlns:a16="http://schemas.microsoft.com/office/drawing/2014/main" id="{607FACA7-BA3B-4AA5-869B-D01F9CE40684}"/>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a:extLst>
                  <a:ext uri="{FF2B5EF4-FFF2-40B4-BE49-F238E27FC236}">
                    <a16:creationId xmlns:a16="http://schemas.microsoft.com/office/drawing/2014/main" id="{691CA83A-E929-41E2-9C5C-3347DDAF2D10}"/>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a:extLst>
                  <a:ext uri="{FF2B5EF4-FFF2-40B4-BE49-F238E27FC236}">
                    <a16:creationId xmlns:a16="http://schemas.microsoft.com/office/drawing/2014/main" id="{90051558-2BF0-4447-82D3-35D52FC1034C}"/>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a:extLst>
                <a:ext uri="{FF2B5EF4-FFF2-40B4-BE49-F238E27FC236}">
                  <a16:creationId xmlns:a16="http://schemas.microsoft.com/office/drawing/2014/main" id="{DD7DE405-0F67-48B6-A006-A5A5216DC6C5}"/>
                </a:ext>
              </a:extLst>
            </p:cNvPr>
            <p:cNvGrpSpPr/>
            <p:nvPr userDrawn="1"/>
          </p:nvGrpSpPr>
          <p:grpSpPr>
            <a:xfrm>
              <a:off x="1877525" y="-442650"/>
              <a:ext cx="15844379" cy="7743300"/>
              <a:chOff x="-7074490" y="-442650"/>
              <a:chExt cx="15844379" cy="7743300"/>
            </a:xfrm>
          </p:grpSpPr>
          <p:sp>
            <p:nvSpPr>
              <p:cNvPr id="14" name="任意多边形: 形状 13">
                <a:extLst>
                  <a:ext uri="{FF2B5EF4-FFF2-40B4-BE49-F238E27FC236}">
                    <a16:creationId xmlns:a16="http://schemas.microsoft.com/office/drawing/2014/main" id="{93606859-2206-4B75-969D-241A7DF82DF2}"/>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7FFFF5AA-097D-4CEC-ACF9-EC0AB52009B1}"/>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2E277470-CBB2-4175-A1AD-0C3B295DBD12}"/>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D5DFAC0A-F7A9-4DCE-B093-A8E2D234C7FD}"/>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1C1B310E-13A9-438C-9E1C-AE21AB43A884}"/>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60366B5F-F1D4-4983-A00A-C1359976A7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62489E71-B0C2-4CE9-A6FB-2216DE6F8936}"/>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F8DAF40B-A80B-4666-A5B6-FB55CB812A50}"/>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42DF3D89-091E-404E-96C0-86FBCD939B82}"/>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19DA00A6-17DC-4FE9-926E-2F46CF5E082E}"/>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77293C95-BC7E-418F-89F8-A2660EECFA7C}"/>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363CDF01-EF88-4B3B-91EC-F394E77C012A}"/>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E7BBA8D8-949F-4FA2-8EE0-2086BFE88228}"/>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E83A8FDC-A762-4D66-B97D-DB263B139C70}"/>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441319D0-3BF2-49FA-B802-279400E431D3}"/>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74B4DF40-ADCA-4C8E-93DC-454461DCBA6F}"/>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FACF7D4B-6B86-447B-8570-736974D14D24}"/>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4DACF3AB-567C-4481-A2B8-B00C56ED4B6D}"/>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6D16A71F-6E77-4BA1-9486-FF79B1BF7749}"/>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03F6AA43-D276-4829-8387-917A9388E6FA}"/>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55" name="图片占位符 48">
            <a:extLst>
              <a:ext uri="{FF2B5EF4-FFF2-40B4-BE49-F238E27FC236}">
                <a16:creationId xmlns:a16="http://schemas.microsoft.com/office/drawing/2014/main" id="{1C123676-6701-4D25-95EC-3B06387C5131}"/>
              </a:ext>
            </a:extLst>
          </p:cNvPr>
          <p:cNvSpPr>
            <a:spLocks noGrp="1"/>
          </p:cNvSpPr>
          <p:nvPr>
            <p:ph type="pic" sz="quarter" idx="10"/>
          </p:nvPr>
        </p:nvSpPr>
        <p:spPr>
          <a:xfrm>
            <a:off x="1872157" y="1850540"/>
            <a:ext cx="2761455" cy="4100918"/>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3" name="矩形 2">
            <a:extLst>
              <a:ext uri="{FF2B5EF4-FFF2-40B4-BE49-F238E27FC236}">
                <a16:creationId xmlns:a16="http://schemas.microsoft.com/office/drawing/2014/main" id="{87DAC824-7C65-441B-99D5-C731C1F58132}"/>
              </a:ext>
            </a:extLst>
          </p:cNvPr>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F1F2C90-BB39-4679-BD71-4C4882CD3DB8}"/>
              </a:ext>
            </a:extLst>
          </p:cNvPr>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a:extLst>
              <a:ext uri="{FF2B5EF4-FFF2-40B4-BE49-F238E27FC236}">
                <a16:creationId xmlns:a16="http://schemas.microsoft.com/office/drawing/2014/main" id="{9431C9C2-F156-43EC-AD34-1B24C9288776}"/>
              </a:ext>
            </a:extLst>
          </p:cNvPr>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extLst>
      <p:ext uri="{BB962C8B-B14F-4D97-AF65-F5344CB8AC3E}">
        <p14:creationId xmlns:p14="http://schemas.microsoft.com/office/powerpoint/2010/main" val="4026962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页2">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7FF5F39-2A47-4DF6-9771-8784285DA17F}"/>
              </a:ext>
            </a:extLst>
          </p:cNvPr>
          <p:cNvSpPr/>
          <p:nvPr userDrawn="1"/>
        </p:nvSpPr>
        <p:spPr>
          <a:xfrm>
            <a:off x="708025" y="2423409"/>
            <a:ext cx="2141933" cy="3120141"/>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1FE3AD28-BE21-456D-9373-AC63E3A899FB}"/>
              </a:ext>
            </a:extLst>
          </p:cNvPr>
          <p:cNvSpPr/>
          <p:nvPr userDrawn="1"/>
        </p:nvSpPr>
        <p:spPr>
          <a:xfrm>
            <a:off x="4276536" y="2000253"/>
            <a:ext cx="5756667" cy="36099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图片占位符 48">
            <a:extLst>
              <a:ext uri="{FF2B5EF4-FFF2-40B4-BE49-F238E27FC236}">
                <a16:creationId xmlns:a16="http://schemas.microsoft.com/office/drawing/2014/main" id="{85258EB9-797E-4CE0-A63A-7FF6AFA3930E}"/>
              </a:ext>
            </a:extLst>
          </p:cNvPr>
          <p:cNvSpPr>
            <a:spLocks noGrp="1"/>
          </p:cNvSpPr>
          <p:nvPr>
            <p:ph type="pic" sz="quarter" idx="10"/>
          </p:nvPr>
        </p:nvSpPr>
        <p:spPr>
          <a:xfrm>
            <a:off x="1779846" y="1737916"/>
            <a:ext cx="2761455" cy="410091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11" name="组合 10">
            <a:extLst>
              <a:ext uri="{FF2B5EF4-FFF2-40B4-BE49-F238E27FC236}">
                <a16:creationId xmlns:a16="http://schemas.microsoft.com/office/drawing/2014/main" id="{EB2E4F71-EB35-42E0-AECB-49F7638D037B}"/>
              </a:ext>
            </a:extLst>
          </p:cNvPr>
          <p:cNvGrpSpPr/>
          <p:nvPr userDrawn="1"/>
        </p:nvGrpSpPr>
        <p:grpSpPr>
          <a:xfrm>
            <a:off x="-6579190" y="-442650"/>
            <a:ext cx="24301094" cy="7743300"/>
            <a:chOff x="-6579190" y="-442650"/>
            <a:chExt cx="24301094" cy="7743300"/>
          </a:xfrm>
        </p:grpSpPr>
        <p:grpSp>
          <p:nvGrpSpPr>
            <p:cNvPr id="12" name="组合 11">
              <a:extLst>
                <a:ext uri="{FF2B5EF4-FFF2-40B4-BE49-F238E27FC236}">
                  <a16:creationId xmlns:a16="http://schemas.microsoft.com/office/drawing/2014/main" id="{D20559EC-4EB6-4FFC-BA4B-77E5EE3A3264}"/>
                </a:ext>
              </a:extLst>
            </p:cNvPr>
            <p:cNvGrpSpPr/>
            <p:nvPr userDrawn="1"/>
          </p:nvGrpSpPr>
          <p:grpSpPr>
            <a:xfrm>
              <a:off x="-6579190" y="-442650"/>
              <a:ext cx="15844379" cy="7743300"/>
              <a:chOff x="-7074490" y="-442650"/>
              <a:chExt cx="15844379" cy="7743300"/>
            </a:xfrm>
          </p:grpSpPr>
          <p:sp>
            <p:nvSpPr>
              <p:cNvPr id="34" name="任意多边形: 形状 33">
                <a:extLst>
                  <a:ext uri="{FF2B5EF4-FFF2-40B4-BE49-F238E27FC236}">
                    <a16:creationId xmlns:a16="http://schemas.microsoft.com/office/drawing/2014/main" id="{C359DF13-6345-4A10-9310-ECFD95073DE8}"/>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5E192DED-6983-47E8-BF20-14E9D79EFA5A}"/>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01306418-E399-4C53-8148-C1633E634657}"/>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D0BB47AE-B43B-444E-A2C1-66A9499BBF1F}"/>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A5D7730E-8681-4FFA-8C40-0AB9F3BC3A27}"/>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09615465-BFD4-44C6-AD9A-82D8DB3FC363}"/>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7D2A028D-5614-4888-9E14-ED4264B9DEA1}"/>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BAFE057D-F9AE-49F9-A2A0-566715E42276}"/>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21B88C56-EB2F-4BF6-A4B1-48170E165E6E}"/>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A355B8D5-700E-41D3-8567-F0E69FE32E57}"/>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1C937825-8F00-4EA0-8F16-C00B69844DB5}"/>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4439058D-3013-4AA5-A955-5F12C1F48BC9}"/>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a:extLst>
                  <a:ext uri="{FF2B5EF4-FFF2-40B4-BE49-F238E27FC236}">
                    <a16:creationId xmlns:a16="http://schemas.microsoft.com/office/drawing/2014/main" id="{A1CBF332-3B35-4F82-8DF9-9F25F8C57F3F}"/>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a:extLst>
                  <a:ext uri="{FF2B5EF4-FFF2-40B4-BE49-F238E27FC236}">
                    <a16:creationId xmlns:a16="http://schemas.microsoft.com/office/drawing/2014/main" id="{FB713327-BADA-47CE-8E3A-2276A2431F5C}"/>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a:extLst>
                  <a:ext uri="{FF2B5EF4-FFF2-40B4-BE49-F238E27FC236}">
                    <a16:creationId xmlns:a16="http://schemas.microsoft.com/office/drawing/2014/main" id="{5F40F1B2-2FB5-485F-8FDC-3BD0B05CE225}"/>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a:extLst>
                  <a:ext uri="{FF2B5EF4-FFF2-40B4-BE49-F238E27FC236}">
                    <a16:creationId xmlns:a16="http://schemas.microsoft.com/office/drawing/2014/main" id="{341D72CC-5838-4128-A2E1-CDFF26094F56}"/>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a:extLst>
                  <a:ext uri="{FF2B5EF4-FFF2-40B4-BE49-F238E27FC236}">
                    <a16:creationId xmlns:a16="http://schemas.microsoft.com/office/drawing/2014/main" id="{875135E7-2243-40DA-8EDE-BB422689AE20}"/>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a:extLst>
                  <a:ext uri="{FF2B5EF4-FFF2-40B4-BE49-F238E27FC236}">
                    <a16:creationId xmlns:a16="http://schemas.microsoft.com/office/drawing/2014/main" id="{607FACA7-BA3B-4AA5-869B-D01F9CE40684}"/>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a:extLst>
                  <a:ext uri="{FF2B5EF4-FFF2-40B4-BE49-F238E27FC236}">
                    <a16:creationId xmlns:a16="http://schemas.microsoft.com/office/drawing/2014/main" id="{691CA83A-E929-41E2-9C5C-3347DDAF2D10}"/>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a:extLst>
                  <a:ext uri="{FF2B5EF4-FFF2-40B4-BE49-F238E27FC236}">
                    <a16:creationId xmlns:a16="http://schemas.microsoft.com/office/drawing/2014/main" id="{90051558-2BF0-4447-82D3-35D52FC1034C}"/>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a:extLst>
                <a:ext uri="{FF2B5EF4-FFF2-40B4-BE49-F238E27FC236}">
                  <a16:creationId xmlns:a16="http://schemas.microsoft.com/office/drawing/2014/main" id="{DD7DE405-0F67-48B6-A006-A5A5216DC6C5}"/>
                </a:ext>
              </a:extLst>
            </p:cNvPr>
            <p:cNvGrpSpPr/>
            <p:nvPr userDrawn="1"/>
          </p:nvGrpSpPr>
          <p:grpSpPr>
            <a:xfrm>
              <a:off x="1877525" y="-442650"/>
              <a:ext cx="15844379" cy="7743300"/>
              <a:chOff x="-7074490" y="-442650"/>
              <a:chExt cx="15844379" cy="7743300"/>
            </a:xfrm>
          </p:grpSpPr>
          <p:sp>
            <p:nvSpPr>
              <p:cNvPr id="14" name="任意多边形: 形状 13">
                <a:extLst>
                  <a:ext uri="{FF2B5EF4-FFF2-40B4-BE49-F238E27FC236}">
                    <a16:creationId xmlns:a16="http://schemas.microsoft.com/office/drawing/2014/main" id="{93606859-2206-4B75-969D-241A7DF82DF2}"/>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7FFFF5AA-097D-4CEC-ACF9-EC0AB52009B1}"/>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2E277470-CBB2-4175-A1AD-0C3B295DBD12}"/>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D5DFAC0A-F7A9-4DCE-B093-A8E2D234C7FD}"/>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1C1B310E-13A9-438C-9E1C-AE21AB43A884}"/>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60366B5F-F1D4-4983-A00A-C1359976A7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62489E71-B0C2-4CE9-A6FB-2216DE6F8936}"/>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F8DAF40B-A80B-4666-A5B6-FB55CB812A50}"/>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42DF3D89-091E-404E-96C0-86FBCD939B82}"/>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19DA00A6-17DC-4FE9-926E-2F46CF5E082E}"/>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77293C95-BC7E-418F-89F8-A2660EECFA7C}"/>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363CDF01-EF88-4B3B-91EC-F394E77C012A}"/>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E7BBA8D8-949F-4FA2-8EE0-2086BFE88228}"/>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E83A8FDC-A762-4D66-B97D-DB263B139C70}"/>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441319D0-3BF2-49FA-B802-279400E431D3}"/>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74B4DF40-ADCA-4C8E-93DC-454461DCBA6F}"/>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FACF7D4B-6B86-447B-8570-736974D14D24}"/>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4DACF3AB-567C-4481-A2B8-B00C56ED4B6D}"/>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6D16A71F-6E77-4BA1-9486-FF79B1BF7749}"/>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03F6AA43-D276-4829-8387-917A9388E6FA}"/>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a:extLst>
              <a:ext uri="{FF2B5EF4-FFF2-40B4-BE49-F238E27FC236}">
                <a16:creationId xmlns:a16="http://schemas.microsoft.com/office/drawing/2014/main" id="{87DAC824-7C65-441B-99D5-C731C1F58132}"/>
              </a:ext>
            </a:extLst>
          </p:cNvPr>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F1F2C90-BB39-4679-BD71-4C4882CD3DB8}"/>
              </a:ext>
            </a:extLst>
          </p:cNvPr>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a:extLst>
              <a:ext uri="{FF2B5EF4-FFF2-40B4-BE49-F238E27FC236}">
                <a16:creationId xmlns:a16="http://schemas.microsoft.com/office/drawing/2014/main" id="{9431C9C2-F156-43EC-AD34-1B24C9288776}"/>
              </a:ext>
            </a:extLst>
          </p:cNvPr>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extLst>
      <p:ext uri="{BB962C8B-B14F-4D97-AF65-F5344CB8AC3E}">
        <p14:creationId xmlns:p14="http://schemas.microsoft.com/office/powerpoint/2010/main" val="24312867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正文页3">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EB2E4F71-EB35-42E0-AECB-49F7638D037B}"/>
              </a:ext>
            </a:extLst>
          </p:cNvPr>
          <p:cNvGrpSpPr/>
          <p:nvPr userDrawn="1"/>
        </p:nvGrpSpPr>
        <p:grpSpPr>
          <a:xfrm>
            <a:off x="-6579190" y="-442650"/>
            <a:ext cx="24301094" cy="7743300"/>
            <a:chOff x="-6579190" y="-442650"/>
            <a:chExt cx="24301094" cy="7743300"/>
          </a:xfrm>
        </p:grpSpPr>
        <p:grpSp>
          <p:nvGrpSpPr>
            <p:cNvPr id="12" name="组合 11">
              <a:extLst>
                <a:ext uri="{FF2B5EF4-FFF2-40B4-BE49-F238E27FC236}">
                  <a16:creationId xmlns:a16="http://schemas.microsoft.com/office/drawing/2014/main" id="{D20559EC-4EB6-4FFC-BA4B-77E5EE3A3264}"/>
                </a:ext>
              </a:extLst>
            </p:cNvPr>
            <p:cNvGrpSpPr/>
            <p:nvPr userDrawn="1"/>
          </p:nvGrpSpPr>
          <p:grpSpPr>
            <a:xfrm>
              <a:off x="-6579190" y="-442650"/>
              <a:ext cx="15844379" cy="7743300"/>
              <a:chOff x="-7074490" y="-442650"/>
              <a:chExt cx="15844379" cy="7743300"/>
            </a:xfrm>
          </p:grpSpPr>
          <p:sp>
            <p:nvSpPr>
              <p:cNvPr id="34" name="任意多边形: 形状 33">
                <a:extLst>
                  <a:ext uri="{FF2B5EF4-FFF2-40B4-BE49-F238E27FC236}">
                    <a16:creationId xmlns:a16="http://schemas.microsoft.com/office/drawing/2014/main" id="{C359DF13-6345-4A10-9310-ECFD95073DE8}"/>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5E192DED-6983-47E8-BF20-14E9D79EFA5A}"/>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01306418-E399-4C53-8148-C1633E634657}"/>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D0BB47AE-B43B-444E-A2C1-66A9499BBF1F}"/>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A5D7730E-8681-4FFA-8C40-0AB9F3BC3A27}"/>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09615465-BFD4-44C6-AD9A-82D8DB3FC363}"/>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7D2A028D-5614-4888-9E14-ED4264B9DEA1}"/>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a:extLst>
                  <a:ext uri="{FF2B5EF4-FFF2-40B4-BE49-F238E27FC236}">
                    <a16:creationId xmlns:a16="http://schemas.microsoft.com/office/drawing/2014/main" id="{BAFE057D-F9AE-49F9-A2A0-566715E42276}"/>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a:extLst>
                  <a:ext uri="{FF2B5EF4-FFF2-40B4-BE49-F238E27FC236}">
                    <a16:creationId xmlns:a16="http://schemas.microsoft.com/office/drawing/2014/main" id="{21B88C56-EB2F-4BF6-A4B1-48170E165E6E}"/>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a:extLst>
                  <a:ext uri="{FF2B5EF4-FFF2-40B4-BE49-F238E27FC236}">
                    <a16:creationId xmlns:a16="http://schemas.microsoft.com/office/drawing/2014/main" id="{A355B8D5-700E-41D3-8567-F0E69FE32E57}"/>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a:extLst>
                  <a:ext uri="{FF2B5EF4-FFF2-40B4-BE49-F238E27FC236}">
                    <a16:creationId xmlns:a16="http://schemas.microsoft.com/office/drawing/2014/main" id="{1C937825-8F00-4EA0-8F16-C00B69844DB5}"/>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a:extLst>
                  <a:ext uri="{FF2B5EF4-FFF2-40B4-BE49-F238E27FC236}">
                    <a16:creationId xmlns:a16="http://schemas.microsoft.com/office/drawing/2014/main" id="{4439058D-3013-4AA5-A955-5F12C1F48BC9}"/>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a:extLst>
                  <a:ext uri="{FF2B5EF4-FFF2-40B4-BE49-F238E27FC236}">
                    <a16:creationId xmlns:a16="http://schemas.microsoft.com/office/drawing/2014/main" id="{A1CBF332-3B35-4F82-8DF9-9F25F8C57F3F}"/>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a:extLst>
                  <a:ext uri="{FF2B5EF4-FFF2-40B4-BE49-F238E27FC236}">
                    <a16:creationId xmlns:a16="http://schemas.microsoft.com/office/drawing/2014/main" id="{FB713327-BADA-47CE-8E3A-2276A2431F5C}"/>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a:extLst>
                  <a:ext uri="{FF2B5EF4-FFF2-40B4-BE49-F238E27FC236}">
                    <a16:creationId xmlns:a16="http://schemas.microsoft.com/office/drawing/2014/main" id="{5F40F1B2-2FB5-485F-8FDC-3BD0B05CE225}"/>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a:extLst>
                  <a:ext uri="{FF2B5EF4-FFF2-40B4-BE49-F238E27FC236}">
                    <a16:creationId xmlns:a16="http://schemas.microsoft.com/office/drawing/2014/main" id="{341D72CC-5838-4128-A2E1-CDFF26094F56}"/>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a:extLst>
                  <a:ext uri="{FF2B5EF4-FFF2-40B4-BE49-F238E27FC236}">
                    <a16:creationId xmlns:a16="http://schemas.microsoft.com/office/drawing/2014/main" id="{875135E7-2243-40DA-8EDE-BB422689AE20}"/>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a:extLst>
                  <a:ext uri="{FF2B5EF4-FFF2-40B4-BE49-F238E27FC236}">
                    <a16:creationId xmlns:a16="http://schemas.microsoft.com/office/drawing/2014/main" id="{607FACA7-BA3B-4AA5-869B-D01F9CE40684}"/>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a:extLst>
                  <a:ext uri="{FF2B5EF4-FFF2-40B4-BE49-F238E27FC236}">
                    <a16:creationId xmlns:a16="http://schemas.microsoft.com/office/drawing/2014/main" id="{691CA83A-E929-41E2-9C5C-3347DDAF2D10}"/>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a:extLst>
                  <a:ext uri="{FF2B5EF4-FFF2-40B4-BE49-F238E27FC236}">
                    <a16:creationId xmlns:a16="http://schemas.microsoft.com/office/drawing/2014/main" id="{90051558-2BF0-4447-82D3-35D52FC1034C}"/>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a:extLst>
                <a:ext uri="{FF2B5EF4-FFF2-40B4-BE49-F238E27FC236}">
                  <a16:creationId xmlns:a16="http://schemas.microsoft.com/office/drawing/2014/main" id="{DD7DE405-0F67-48B6-A006-A5A5216DC6C5}"/>
                </a:ext>
              </a:extLst>
            </p:cNvPr>
            <p:cNvGrpSpPr/>
            <p:nvPr userDrawn="1"/>
          </p:nvGrpSpPr>
          <p:grpSpPr>
            <a:xfrm>
              <a:off x="1877525" y="-442650"/>
              <a:ext cx="15844379" cy="7743300"/>
              <a:chOff x="-7074490" y="-442650"/>
              <a:chExt cx="15844379" cy="7743300"/>
            </a:xfrm>
          </p:grpSpPr>
          <p:sp>
            <p:nvSpPr>
              <p:cNvPr id="14" name="任意多边形: 形状 13">
                <a:extLst>
                  <a:ext uri="{FF2B5EF4-FFF2-40B4-BE49-F238E27FC236}">
                    <a16:creationId xmlns:a16="http://schemas.microsoft.com/office/drawing/2014/main" id="{93606859-2206-4B75-969D-241A7DF82DF2}"/>
                  </a:ext>
                </a:extLst>
              </p:cNvPr>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7FFFF5AA-097D-4CEC-ACF9-EC0AB52009B1}"/>
                  </a:ext>
                </a:extLst>
              </p:cNvPr>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2E277470-CBB2-4175-A1AD-0C3B295DBD12}"/>
                  </a:ext>
                </a:extLst>
              </p:cNvPr>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D5DFAC0A-F7A9-4DCE-B093-A8E2D234C7FD}"/>
                  </a:ext>
                </a:extLst>
              </p:cNvPr>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1C1B310E-13A9-438C-9E1C-AE21AB43A884}"/>
                  </a:ext>
                </a:extLst>
              </p:cNvPr>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60366B5F-F1D4-4983-A00A-C1359976A73F}"/>
                  </a:ext>
                </a:extLst>
              </p:cNvPr>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62489E71-B0C2-4CE9-A6FB-2216DE6F8936}"/>
                  </a:ext>
                </a:extLst>
              </p:cNvPr>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F8DAF40B-A80B-4666-A5B6-FB55CB812A50}"/>
                  </a:ext>
                </a:extLst>
              </p:cNvPr>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42DF3D89-091E-404E-96C0-86FBCD939B82}"/>
                  </a:ext>
                </a:extLst>
              </p:cNvPr>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19DA00A6-17DC-4FE9-926E-2F46CF5E082E}"/>
                  </a:ext>
                </a:extLst>
              </p:cNvPr>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77293C95-BC7E-418F-89F8-A2660EECFA7C}"/>
                  </a:ext>
                </a:extLst>
              </p:cNvPr>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a:extLst>
                  <a:ext uri="{FF2B5EF4-FFF2-40B4-BE49-F238E27FC236}">
                    <a16:creationId xmlns:a16="http://schemas.microsoft.com/office/drawing/2014/main" id="{363CDF01-EF88-4B3B-91EC-F394E77C012A}"/>
                  </a:ext>
                </a:extLst>
              </p:cNvPr>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E7BBA8D8-949F-4FA2-8EE0-2086BFE88228}"/>
                  </a:ext>
                </a:extLst>
              </p:cNvPr>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E83A8FDC-A762-4D66-B97D-DB263B139C70}"/>
                  </a:ext>
                </a:extLst>
              </p:cNvPr>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441319D0-3BF2-49FA-B802-279400E431D3}"/>
                  </a:ext>
                </a:extLst>
              </p:cNvPr>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74B4DF40-ADCA-4C8E-93DC-454461DCBA6F}"/>
                  </a:ext>
                </a:extLst>
              </p:cNvPr>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FACF7D4B-6B86-447B-8570-736974D14D24}"/>
                  </a:ext>
                </a:extLst>
              </p:cNvPr>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4DACF3AB-567C-4481-A2B8-B00C56ED4B6D}"/>
                  </a:ext>
                </a:extLst>
              </p:cNvPr>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6D16A71F-6E77-4BA1-9486-FF79B1BF7749}"/>
                  </a:ext>
                </a:extLst>
              </p:cNvPr>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03F6AA43-D276-4829-8387-917A9388E6FA}"/>
                  </a:ext>
                </a:extLst>
              </p:cNvPr>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57" name="图片占位符 48">
            <a:extLst>
              <a:ext uri="{FF2B5EF4-FFF2-40B4-BE49-F238E27FC236}">
                <a16:creationId xmlns:a16="http://schemas.microsoft.com/office/drawing/2014/main" id="{CC5BA675-0B7D-4AFC-9839-FB00FD7C1F99}"/>
              </a:ext>
            </a:extLst>
          </p:cNvPr>
          <p:cNvSpPr>
            <a:spLocks noGrp="1"/>
          </p:cNvSpPr>
          <p:nvPr>
            <p:ph type="pic" sz="quarter" idx="11"/>
          </p:nvPr>
        </p:nvSpPr>
        <p:spPr>
          <a:xfrm>
            <a:off x="986581" y="4049827"/>
            <a:ext cx="1135674" cy="1141728"/>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56" name="图片占位符 48">
            <a:extLst>
              <a:ext uri="{FF2B5EF4-FFF2-40B4-BE49-F238E27FC236}">
                <a16:creationId xmlns:a16="http://schemas.microsoft.com/office/drawing/2014/main" id="{9F5241EE-9AAC-4674-91D6-FA49B3FAEED5}"/>
              </a:ext>
            </a:extLst>
          </p:cNvPr>
          <p:cNvSpPr>
            <a:spLocks noGrp="1"/>
          </p:cNvSpPr>
          <p:nvPr>
            <p:ph type="pic" sz="quarter" idx="10"/>
          </p:nvPr>
        </p:nvSpPr>
        <p:spPr>
          <a:xfrm>
            <a:off x="986581" y="2287272"/>
            <a:ext cx="1135674" cy="1141728"/>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3" name="矩形 2">
            <a:extLst>
              <a:ext uri="{FF2B5EF4-FFF2-40B4-BE49-F238E27FC236}">
                <a16:creationId xmlns:a16="http://schemas.microsoft.com/office/drawing/2014/main" id="{87DAC824-7C65-441B-99D5-C731C1F58132}"/>
              </a:ext>
            </a:extLst>
          </p:cNvPr>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F1F2C90-BB39-4679-BD71-4C4882CD3DB8}"/>
              </a:ext>
            </a:extLst>
          </p:cNvPr>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a:extLst>
              <a:ext uri="{FF2B5EF4-FFF2-40B4-BE49-F238E27FC236}">
                <a16:creationId xmlns:a16="http://schemas.microsoft.com/office/drawing/2014/main" id="{9431C9C2-F156-43EC-AD34-1B24C9288776}"/>
              </a:ext>
            </a:extLst>
          </p:cNvPr>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extLst>
      <p:ext uri="{BB962C8B-B14F-4D97-AF65-F5344CB8AC3E}">
        <p14:creationId xmlns:p14="http://schemas.microsoft.com/office/powerpoint/2010/main" val="271447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34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17666"/>
      </p:ext>
    </p:extLst>
  </p:cSld>
  <p:clrMap bg1="lt1" tx1="dk1" bg2="lt2" tx2="dk2" accent1="accent1" accent2="accent2" accent3="accent3" accent4="accent4" accent5="accent5" accent6="accent6" hlink="hlink" folHlink="folHlink"/>
  <p:sldLayoutIdLst>
    <p:sldLayoutId id="2147483676"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18F4086-835B-4BBE-AEAE-E6BD2EB88989}"/>
              </a:ext>
            </a:extLst>
          </p:cNvPr>
          <p:cNvSpPr txBox="1"/>
          <p:nvPr/>
        </p:nvSpPr>
        <p:spPr>
          <a:xfrm rot="16200000">
            <a:off x="6711754" y="4885064"/>
            <a:ext cx="151836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3600" spc="600" dirty="0">
                <a:solidFill>
                  <a:prstClr val="black">
                    <a:alpha val="10000"/>
                  </a:prstClr>
                </a:solidFill>
                <a:latin typeface="Arial"/>
                <a:ea typeface="微软雅黑"/>
              </a:rPr>
              <a:t>2021</a:t>
            </a:r>
            <a:endParaRPr kumimoji="0" lang="zh-CN" altLang="en-US" sz="3600" b="0" i="0" u="none" strike="noStrike" kern="1200" cap="none" spc="600" normalizeH="0" baseline="0" noProof="0" dirty="0">
              <a:ln>
                <a:noFill/>
              </a:ln>
              <a:solidFill>
                <a:prstClr val="black">
                  <a:alpha val="10000"/>
                </a:prstClr>
              </a:solidFill>
              <a:effectLst/>
              <a:uLnTx/>
              <a:uFillTx/>
              <a:latin typeface="Arial"/>
              <a:ea typeface="微软雅黑"/>
              <a:cs typeface="+mn-cs"/>
            </a:endParaRPr>
          </a:p>
        </p:txBody>
      </p:sp>
      <p:pic>
        <p:nvPicPr>
          <p:cNvPr id="8" name="图片占位符 7">
            <a:extLst>
              <a:ext uri="{FF2B5EF4-FFF2-40B4-BE49-F238E27FC236}">
                <a16:creationId xmlns:a16="http://schemas.microsoft.com/office/drawing/2014/main" id="{44509C2B-7FD1-424A-8D19-1B9C860B482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b="2517"/>
          <a:stretch/>
        </p:blipFill>
        <p:spPr>
          <a:xfrm>
            <a:off x="7581305" y="890588"/>
            <a:ext cx="2782490" cy="4822149"/>
          </a:xfrm>
        </p:spPr>
      </p:pic>
      <p:sp>
        <p:nvSpPr>
          <p:cNvPr id="3" name="文本占位符 2">
            <a:extLst>
              <a:ext uri="{FF2B5EF4-FFF2-40B4-BE49-F238E27FC236}">
                <a16:creationId xmlns:a16="http://schemas.microsoft.com/office/drawing/2014/main" id="{B7D05DAD-ABC1-46C3-BE2D-C56C6E40E978}"/>
              </a:ext>
            </a:extLst>
          </p:cNvPr>
          <p:cNvSpPr>
            <a:spLocks noGrp="1"/>
          </p:cNvSpPr>
          <p:nvPr>
            <p:ph type="body" sz="quarter" idx="11"/>
          </p:nvPr>
        </p:nvSpPr>
        <p:spPr>
          <a:xfrm>
            <a:off x="606434" y="2731698"/>
            <a:ext cx="5109091" cy="569964"/>
          </a:xfrm>
        </p:spPr>
        <p:txBody>
          <a:bodyPr/>
          <a:lstStyle/>
          <a:p>
            <a:r>
              <a:rPr lang="en-US" altLang="zh-CN" dirty="0"/>
              <a:t>PPP</a:t>
            </a:r>
            <a:r>
              <a:rPr lang="zh-CN" altLang="en-US" dirty="0"/>
              <a:t>项目案例分析</a:t>
            </a:r>
          </a:p>
        </p:txBody>
      </p:sp>
      <p:sp>
        <p:nvSpPr>
          <p:cNvPr id="6" name="文本占位符 5">
            <a:extLst>
              <a:ext uri="{FF2B5EF4-FFF2-40B4-BE49-F238E27FC236}">
                <a16:creationId xmlns:a16="http://schemas.microsoft.com/office/drawing/2014/main" id="{03BF8900-A576-4A60-8181-5B7317FABD66}"/>
              </a:ext>
            </a:extLst>
          </p:cNvPr>
          <p:cNvSpPr>
            <a:spLocks noGrp="1"/>
          </p:cNvSpPr>
          <p:nvPr>
            <p:ph type="body" sz="quarter" idx="14"/>
          </p:nvPr>
        </p:nvSpPr>
        <p:spPr>
          <a:xfrm>
            <a:off x="606434" y="2027618"/>
            <a:ext cx="1338828" cy="341632"/>
          </a:xfrm>
        </p:spPr>
        <p:txBody>
          <a:bodyPr/>
          <a:lstStyle/>
          <a:p>
            <a:r>
              <a:rPr lang="zh-CN" altLang="en-US" dirty="0"/>
              <a:t>投资银行学</a:t>
            </a:r>
          </a:p>
        </p:txBody>
      </p:sp>
      <p:sp>
        <p:nvSpPr>
          <p:cNvPr id="7" name="文本占位符 2">
            <a:extLst>
              <a:ext uri="{FF2B5EF4-FFF2-40B4-BE49-F238E27FC236}">
                <a16:creationId xmlns:a16="http://schemas.microsoft.com/office/drawing/2014/main" id="{D16A6C24-7002-4A1C-90E0-60468C984C9B}"/>
              </a:ext>
            </a:extLst>
          </p:cNvPr>
          <p:cNvSpPr txBox="1">
            <a:spLocks/>
          </p:cNvSpPr>
          <p:nvPr/>
        </p:nvSpPr>
        <p:spPr>
          <a:xfrm>
            <a:off x="1221530" y="4796446"/>
            <a:ext cx="2015295" cy="331116"/>
          </a:xfrm>
          <a:prstGeom prst="rect">
            <a:avLst/>
          </a:prstGeom>
        </p:spPr>
        <p:txBody>
          <a:bodyPr wrap="none">
            <a:spAutoFit/>
          </a:bodyPr>
          <a:lstStyle>
            <a:lvl1pPr marL="0" indent="0" algn="l" defTabSz="914400" rtl="0" eaLnBrk="1" latinLnBrk="0" hangingPunct="1">
              <a:lnSpc>
                <a:spcPct val="60000"/>
              </a:lnSpc>
              <a:spcBef>
                <a:spcPts val="1000"/>
              </a:spcBef>
              <a:buFont typeface="Arial" panose="020B0604020202020204" pitchFamily="34" charset="0"/>
              <a:buNone/>
              <a:defRPr sz="48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0" dirty="0"/>
              <a:t>财务</a:t>
            </a:r>
            <a:r>
              <a:rPr lang="en-US" altLang="zh-CN" sz="2400" b="0" dirty="0"/>
              <a:t>191 </a:t>
            </a:r>
            <a:r>
              <a:rPr lang="zh-CN" altLang="en-US" sz="2400" b="0" dirty="0"/>
              <a:t>海汀</a:t>
            </a:r>
          </a:p>
        </p:txBody>
      </p:sp>
      <p:sp>
        <p:nvSpPr>
          <p:cNvPr id="2" name="矩形 1">
            <a:extLst>
              <a:ext uri="{FF2B5EF4-FFF2-40B4-BE49-F238E27FC236}">
                <a16:creationId xmlns:a16="http://schemas.microsoft.com/office/drawing/2014/main" id="{867B89F0-98DE-46FA-BD6B-C5BEA0016491}"/>
              </a:ext>
            </a:extLst>
          </p:cNvPr>
          <p:cNvSpPr/>
          <p:nvPr/>
        </p:nvSpPr>
        <p:spPr>
          <a:xfrm>
            <a:off x="765013" y="4760234"/>
            <a:ext cx="288000" cy="2880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7072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B96F95C6-F2D1-4CE4-A6FD-0ECAAD6FA0E9}"/>
              </a:ext>
            </a:extLst>
          </p:cNvPr>
          <p:cNvSpPr/>
          <p:nvPr/>
        </p:nvSpPr>
        <p:spPr>
          <a:xfrm>
            <a:off x="594020" y="2348999"/>
            <a:ext cx="2160000" cy="2160000"/>
          </a:xfrm>
          <a:prstGeom prst="ellipse">
            <a:avLst/>
          </a:prstGeom>
          <a:noFill/>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b="1"/>
              <a:t>项目公司</a:t>
            </a:r>
            <a:endParaRPr lang="en-US" altLang="zh-CN" sz="2400" b="1"/>
          </a:p>
          <a:p>
            <a:pPr algn="ctr"/>
            <a:r>
              <a:rPr lang="en-US" altLang="zh-CN" sz="2400" b="1"/>
              <a:t>SPV</a:t>
            </a:r>
            <a:endParaRPr lang="en-US" altLang="zh-CN" sz="2400" b="1" dirty="0"/>
          </a:p>
        </p:txBody>
      </p:sp>
      <p:sp>
        <p:nvSpPr>
          <p:cNvPr id="7" name="矩形 6">
            <a:extLst>
              <a:ext uri="{FF2B5EF4-FFF2-40B4-BE49-F238E27FC236}">
                <a16:creationId xmlns:a16="http://schemas.microsoft.com/office/drawing/2014/main" id="{3D0CE444-84F8-41F0-B4BA-159E048DB73C}"/>
              </a:ext>
            </a:extLst>
          </p:cNvPr>
          <p:cNvSpPr/>
          <p:nvPr/>
        </p:nvSpPr>
        <p:spPr>
          <a:xfrm>
            <a:off x="4354716" y="1038131"/>
            <a:ext cx="2018922" cy="932507"/>
          </a:xfrm>
          <a:prstGeom prst="rect">
            <a:avLst/>
          </a:prstGeom>
          <a:solidFill>
            <a:schemeClr val="tx1">
              <a:lumMod val="75000"/>
              <a:lumOff val="2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dirty="0">
                <a:solidFill>
                  <a:schemeClr val="bg1"/>
                </a:solidFill>
              </a:rPr>
              <a:t>PPP</a:t>
            </a:r>
            <a:r>
              <a:rPr lang="zh-CN" altLang="en-US" sz="2000" dirty="0">
                <a:solidFill>
                  <a:schemeClr val="bg1"/>
                </a:solidFill>
              </a:rPr>
              <a:t>产业基金</a:t>
            </a:r>
          </a:p>
        </p:txBody>
      </p:sp>
      <p:sp>
        <p:nvSpPr>
          <p:cNvPr id="10" name="矩形 9">
            <a:extLst>
              <a:ext uri="{FF2B5EF4-FFF2-40B4-BE49-F238E27FC236}">
                <a16:creationId xmlns:a16="http://schemas.microsoft.com/office/drawing/2014/main" id="{7855B5A2-3A12-4323-9312-A2C15CC1D3F0}"/>
              </a:ext>
            </a:extLst>
          </p:cNvPr>
          <p:cNvSpPr/>
          <p:nvPr/>
        </p:nvSpPr>
        <p:spPr>
          <a:xfrm>
            <a:off x="4354716" y="2962746"/>
            <a:ext cx="2018922" cy="932507"/>
          </a:xfrm>
          <a:prstGeom prst="rect">
            <a:avLst/>
          </a:prstGeom>
          <a:solidFill>
            <a:schemeClr val="tx1">
              <a:lumMod val="75000"/>
              <a:lumOff val="25000"/>
            </a:schemeClr>
          </a:solidFill>
          <a:ln w="9525" cap="flat" cmpd="sng" algn="ctr">
            <a:solidFill>
              <a:srgbClr val="FFFF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2000" dirty="0">
                <a:solidFill>
                  <a:schemeClr val="bg1"/>
                </a:solidFill>
              </a:rPr>
              <a:t>项目贷款</a:t>
            </a:r>
          </a:p>
        </p:txBody>
      </p:sp>
      <p:sp>
        <p:nvSpPr>
          <p:cNvPr id="11" name="矩形 10">
            <a:extLst>
              <a:ext uri="{FF2B5EF4-FFF2-40B4-BE49-F238E27FC236}">
                <a16:creationId xmlns:a16="http://schemas.microsoft.com/office/drawing/2014/main" id="{7044B9B4-B6C0-4343-B1D3-64B72513C206}"/>
              </a:ext>
            </a:extLst>
          </p:cNvPr>
          <p:cNvSpPr/>
          <p:nvPr/>
        </p:nvSpPr>
        <p:spPr>
          <a:xfrm>
            <a:off x="4354716" y="4887362"/>
            <a:ext cx="2018922" cy="932507"/>
          </a:xfrm>
          <a:prstGeom prst="rect">
            <a:avLst/>
          </a:prstGeom>
          <a:solidFill>
            <a:schemeClr val="tx1">
              <a:lumMod val="75000"/>
              <a:lumOff val="2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dirty="0">
                <a:solidFill>
                  <a:schemeClr val="bg1"/>
                </a:solidFill>
              </a:rPr>
              <a:t>PPP</a:t>
            </a:r>
            <a:r>
              <a:rPr lang="zh-CN" altLang="en-US" sz="2000" dirty="0">
                <a:solidFill>
                  <a:schemeClr val="bg1"/>
                </a:solidFill>
              </a:rPr>
              <a:t>项目专项债</a:t>
            </a:r>
          </a:p>
        </p:txBody>
      </p:sp>
      <p:cxnSp>
        <p:nvCxnSpPr>
          <p:cNvPr id="13" name="直接连接符 12">
            <a:extLst>
              <a:ext uri="{FF2B5EF4-FFF2-40B4-BE49-F238E27FC236}">
                <a16:creationId xmlns:a16="http://schemas.microsoft.com/office/drawing/2014/main" id="{44EF22E7-E64E-4BC9-A2C8-9B40261D28D9}"/>
              </a:ext>
            </a:extLst>
          </p:cNvPr>
          <p:cNvCxnSpPr>
            <a:cxnSpLocks/>
          </p:cNvCxnSpPr>
          <p:nvPr/>
        </p:nvCxnSpPr>
        <p:spPr>
          <a:xfrm flipV="1">
            <a:off x="3246348" y="2493856"/>
            <a:ext cx="8758547" cy="661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D29455A-591B-436C-939A-941BCE85DD44}"/>
              </a:ext>
            </a:extLst>
          </p:cNvPr>
          <p:cNvSpPr txBox="1"/>
          <p:nvPr/>
        </p:nvSpPr>
        <p:spPr>
          <a:xfrm>
            <a:off x="10623702" y="755660"/>
            <a:ext cx="492443" cy="1612799"/>
          </a:xfrm>
          <a:prstGeom prst="rect">
            <a:avLst/>
          </a:prstGeom>
          <a:noFill/>
        </p:spPr>
        <p:txBody>
          <a:bodyPr vert="eaVert" wrap="square" rtlCol="0">
            <a:spAutoFit/>
          </a:bodyPr>
          <a:lstStyle/>
          <a:p>
            <a:pPr algn="ctr"/>
            <a:r>
              <a:rPr lang="zh-CN" altLang="en-US" sz="2000" b="1" dirty="0"/>
              <a:t>设    立    期</a:t>
            </a:r>
          </a:p>
        </p:txBody>
      </p:sp>
      <p:sp>
        <p:nvSpPr>
          <p:cNvPr id="18" name="文本框 17">
            <a:extLst>
              <a:ext uri="{FF2B5EF4-FFF2-40B4-BE49-F238E27FC236}">
                <a16:creationId xmlns:a16="http://schemas.microsoft.com/office/drawing/2014/main" id="{A3AEDFE5-06E3-4F83-8CD7-40FBCDC4202E}"/>
              </a:ext>
            </a:extLst>
          </p:cNvPr>
          <p:cNvSpPr txBox="1"/>
          <p:nvPr/>
        </p:nvSpPr>
        <p:spPr>
          <a:xfrm>
            <a:off x="10623703" y="2638321"/>
            <a:ext cx="492443" cy="3431558"/>
          </a:xfrm>
          <a:prstGeom prst="rect">
            <a:avLst/>
          </a:prstGeom>
          <a:noFill/>
        </p:spPr>
        <p:txBody>
          <a:bodyPr vert="eaVert" wrap="square" rtlCol="0">
            <a:spAutoFit/>
          </a:bodyPr>
          <a:lstStyle/>
          <a:p>
            <a:pPr algn="ctr"/>
            <a:r>
              <a:rPr lang="zh-CN" altLang="en-US" sz="2000" b="1" dirty="0"/>
              <a:t>建               设                期</a:t>
            </a:r>
          </a:p>
        </p:txBody>
      </p:sp>
      <p:sp>
        <p:nvSpPr>
          <p:cNvPr id="20" name="文本框 19">
            <a:extLst>
              <a:ext uri="{FF2B5EF4-FFF2-40B4-BE49-F238E27FC236}">
                <a16:creationId xmlns:a16="http://schemas.microsoft.com/office/drawing/2014/main" id="{01DEE7E9-5C3B-46D1-9905-2200F359B09D}"/>
              </a:ext>
            </a:extLst>
          </p:cNvPr>
          <p:cNvSpPr txBox="1"/>
          <p:nvPr/>
        </p:nvSpPr>
        <p:spPr>
          <a:xfrm>
            <a:off x="6762937" y="788121"/>
            <a:ext cx="4028793" cy="1420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t>通常为私募股权基金</a:t>
            </a:r>
            <a:endParaRPr lang="en-US" altLang="zh-CN" sz="2000" dirty="0"/>
          </a:p>
          <a:p>
            <a:pPr marL="285750" indent="-285750">
              <a:lnSpc>
                <a:spcPct val="150000"/>
              </a:lnSpc>
              <a:buFont typeface="Arial" panose="020B0604020202020204" pitchFamily="34" charset="0"/>
              <a:buChar char="•"/>
            </a:pPr>
            <a:r>
              <a:rPr lang="zh-CN" altLang="en-US" sz="2000" dirty="0"/>
              <a:t>银行理财资金和保险资金</a:t>
            </a:r>
            <a:endParaRPr lang="en-US" altLang="zh-CN" sz="2000" dirty="0"/>
          </a:p>
          <a:p>
            <a:pPr marL="285750" indent="-285750">
              <a:lnSpc>
                <a:spcPct val="150000"/>
              </a:lnSpc>
              <a:buFont typeface="Arial" panose="020B0604020202020204" pitchFamily="34" charset="0"/>
              <a:buChar char="•"/>
            </a:pPr>
            <a:r>
              <a:rPr lang="zh-CN" altLang="en-US" sz="2000" dirty="0"/>
              <a:t>开发性金融*</a:t>
            </a:r>
            <a:endParaRPr lang="en-US" altLang="zh-CN" sz="2000" dirty="0"/>
          </a:p>
        </p:txBody>
      </p:sp>
      <p:sp>
        <p:nvSpPr>
          <p:cNvPr id="21" name="文本框 20">
            <a:extLst>
              <a:ext uri="{FF2B5EF4-FFF2-40B4-BE49-F238E27FC236}">
                <a16:creationId xmlns:a16="http://schemas.microsoft.com/office/drawing/2014/main" id="{5B2F3C9E-A156-4D6C-AD2D-03303D360886}"/>
              </a:ext>
            </a:extLst>
          </p:cNvPr>
          <p:cNvSpPr txBox="1"/>
          <p:nvPr/>
        </p:nvSpPr>
        <p:spPr>
          <a:xfrm>
            <a:off x="6762937" y="2778721"/>
            <a:ext cx="4028793" cy="14224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t>贷款利率通常较高</a:t>
            </a:r>
            <a:endParaRPr lang="en-US" altLang="zh-CN" sz="2000" dirty="0"/>
          </a:p>
          <a:p>
            <a:pPr marL="285750" indent="-285750">
              <a:lnSpc>
                <a:spcPct val="150000"/>
              </a:lnSpc>
              <a:buFont typeface="Arial" panose="020B0604020202020204" pitchFamily="34" charset="0"/>
              <a:buChar char="•"/>
            </a:pPr>
            <a:r>
              <a:rPr lang="zh-CN" altLang="en-US" sz="2000" dirty="0"/>
              <a:t>增加社会资本母公司负债压力</a:t>
            </a:r>
            <a:endParaRPr lang="en-US" altLang="zh-CN" sz="2000" dirty="0"/>
          </a:p>
          <a:p>
            <a:pPr marL="285750" indent="-285750">
              <a:lnSpc>
                <a:spcPct val="150000"/>
              </a:lnSpc>
              <a:buFont typeface="Arial" panose="020B0604020202020204" pitchFamily="34" charset="0"/>
              <a:buChar char="•"/>
            </a:pPr>
            <a:r>
              <a:rPr lang="zh-CN" altLang="en-US" sz="2000" dirty="0"/>
              <a:t>再融资能力低</a:t>
            </a:r>
            <a:endParaRPr lang="en-US" altLang="zh-CN" sz="2000" dirty="0"/>
          </a:p>
        </p:txBody>
      </p:sp>
      <p:sp>
        <p:nvSpPr>
          <p:cNvPr id="22" name="文本框 21">
            <a:extLst>
              <a:ext uri="{FF2B5EF4-FFF2-40B4-BE49-F238E27FC236}">
                <a16:creationId xmlns:a16="http://schemas.microsoft.com/office/drawing/2014/main" id="{20BCE3BA-09C4-4C47-B179-5DBA11CD9251}"/>
              </a:ext>
            </a:extLst>
          </p:cNvPr>
          <p:cNvSpPr txBox="1"/>
          <p:nvPr/>
        </p:nvSpPr>
        <p:spPr>
          <a:xfrm>
            <a:off x="6698053" y="4859093"/>
            <a:ext cx="4028793" cy="9586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t>公开发行要求较高的信用评级</a:t>
            </a:r>
            <a:endParaRPr lang="en-US" altLang="zh-CN" sz="2000" dirty="0"/>
          </a:p>
          <a:p>
            <a:pPr marL="285750" indent="-285750">
              <a:lnSpc>
                <a:spcPct val="150000"/>
              </a:lnSpc>
              <a:buFont typeface="Arial" panose="020B0604020202020204" pitchFamily="34" charset="0"/>
              <a:buChar char="•"/>
            </a:pPr>
            <a:r>
              <a:rPr lang="zh-CN" altLang="en-US" sz="2000" dirty="0"/>
              <a:t>非公开发行募集资金规模过小</a:t>
            </a:r>
            <a:endParaRPr lang="en-US" altLang="zh-CN" sz="2000" dirty="0"/>
          </a:p>
        </p:txBody>
      </p:sp>
      <p:cxnSp>
        <p:nvCxnSpPr>
          <p:cNvPr id="26" name="直接箭头连接符 25">
            <a:extLst>
              <a:ext uri="{FF2B5EF4-FFF2-40B4-BE49-F238E27FC236}">
                <a16:creationId xmlns:a16="http://schemas.microsoft.com/office/drawing/2014/main" id="{5EB23F95-E278-40EB-AF57-7308026EDD2E}"/>
              </a:ext>
            </a:extLst>
          </p:cNvPr>
          <p:cNvCxnSpPr>
            <a:cxnSpLocks/>
          </p:cNvCxnSpPr>
          <p:nvPr/>
        </p:nvCxnSpPr>
        <p:spPr>
          <a:xfrm flipH="1">
            <a:off x="2399169" y="1504384"/>
            <a:ext cx="1694052" cy="98947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303C900-5BF1-4250-ACF4-E88296334690}"/>
              </a:ext>
            </a:extLst>
          </p:cNvPr>
          <p:cNvCxnSpPr>
            <a:cxnSpLocks/>
          </p:cNvCxnSpPr>
          <p:nvPr/>
        </p:nvCxnSpPr>
        <p:spPr>
          <a:xfrm flipH="1" flipV="1">
            <a:off x="2396495" y="4406229"/>
            <a:ext cx="1538204" cy="94738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D478D9E-AFA4-4B97-86C1-6134DB43B5C6}"/>
              </a:ext>
            </a:extLst>
          </p:cNvPr>
          <p:cNvCxnSpPr>
            <a:cxnSpLocks/>
          </p:cNvCxnSpPr>
          <p:nvPr/>
        </p:nvCxnSpPr>
        <p:spPr>
          <a:xfrm flipH="1" flipV="1">
            <a:off x="2842788" y="3444849"/>
            <a:ext cx="1151871"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5" name="矩形 44">
            <a:extLst>
              <a:ext uri="{FF2B5EF4-FFF2-40B4-BE49-F238E27FC236}">
                <a16:creationId xmlns:a16="http://schemas.microsoft.com/office/drawing/2014/main" id="{1699D5DA-6478-4DAB-90A9-C59B37717EB3}"/>
              </a:ext>
            </a:extLst>
          </p:cNvPr>
          <p:cNvSpPr/>
          <p:nvPr/>
        </p:nvSpPr>
        <p:spPr>
          <a:xfrm>
            <a:off x="681715" y="5951511"/>
            <a:ext cx="1984609" cy="439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7" name="文本框 46">
            <a:extLst>
              <a:ext uri="{FF2B5EF4-FFF2-40B4-BE49-F238E27FC236}">
                <a16:creationId xmlns:a16="http://schemas.microsoft.com/office/drawing/2014/main" id="{BDB5ED54-B720-4DF7-85D6-14390F57E7B1}"/>
              </a:ext>
            </a:extLst>
          </p:cNvPr>
          <p:cNvSpPr txBox="1"/>
          <p:nvPr/>
        </p:nvSpPr>
        <p:spPr>
          <a:xfrm>
            <a:off x="1198075" y="6114938"/>
            <a:ext cx="6021917" cy="400110"/>
          </a:xfrm>
          <a:prstGeom prst="rect">
            <a:avLst/>
          </a:prstGeom>
          <a:noFill/>
        </p:spPr>
        <p:txBody>
          <a:bodyPr wrap="square" rtlCol="0">
            <a:spAutoFit/>
          </a:bodyPr>
          <a:lstStyle/>
          <a:p>
            <a:r>
              <a:rPr lang="zh-CN" altLang="en-US" sz="2000" b="1" dirty="0"/>
              <a:t>如何满足</a:t>
            </a:r>
            <a:r>
              <a:rPr lang="en-US" altLang="zh-CN" sz="2000" b="1" dirty="0"/>
              <a:t>PPP</a:t>
            </a:r>
            <a:r>
              <a:rPr lang="zh-CN" altLang="en-US" sz="2000" b="1" dirty="0"/>
              <a:t>项目设立期和建设期庞大的资金需求？</a:t>
            </a:r>
          </a:p>
        </p:txBody>
      </p:sp>
      <p:sp>
        <p:nvSpPr>
          <p:cNvPr id="50" name="标题 31">
            <a:extLst>
              <a:ext uri="{FF2B5EF4-FFF2-40B4-BE49-F238E27FC236}">
                <a16:creationId xmlns:a16="http://schemas.microsoft.com/office/drawing/2014/main" id="{3631B8A2-005D-4BB4-801B-546455F655C1}"/>
              </a:ext>
            </a:extLst>
          </p:cNvPr>
          <p:cNvSpPr txBox="1">
            <a:spLocks/>
          </p:cNvSpPr>
          <p:nvPr/>
        </p:nvSpPr>
        <p:spPr>
          <a:xfrm>
            <a:off x="597866" y="495734"/>
            <a:ext cx="2648482"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PPP</a:t>
            </a:r>
            <a:r>
              <a:rPr lang="zh-CN" altLang="en-US" dirty="0"/>
              <a:t>融资体系</a:t>
            </a:r>
          </a:p>
        </p:txBody>
      </p:sp>
      <p:sp>
        <p:nvSpPr>
          <p:cNvPr id="2" name="文本框 1">
            <a:extLst>
              <a:ext uri="{FF2B5EF4-FFF2-40B4-BE49-F238E27FC236}">
                <a16:creationId xmlns:a16="http://schemas.microsoft.com/office/drawing/2014/main" id="{44369275-62D9-4594-9F17-637FE7CBB2F3}"/>
              </a:ext>
            </a:extLst>
          </p:cNvPr>
          <p:cNvSpPr txBox="1"/>
          <p:nvPr/>
        </p:nvSpPr>
        <p:spPr>
          <a:xfrm>
            <a:off x="11041051" y="1704820"/>
            <a:ext cx="923453" cy="646331"/>
          </a:xfrm>
          <a:prstGeom prst="rect">
            <a:avLst/>
          </a:prstGeom>
          <a:noFill/>
        </p:spPr>
        <p:txBody>
          <a:bodyPr wrap="square" rtlCol="0">
            <a:spAutoFit/>
          </a:bodyPr>
          <a:lstStyle/>
          <a:p>
            <a:r>
              <a:rPr lang="zh-CN" altLang="en-US" dirty="0"/>
              <a:t>可用性服务费</a:t>
            </a:r>
          </a:p>
        </p:txBody>
      </p:sp>
      <p:sp>
        <p:nvSpPr>
          <p:cNvPr id="19" name="文本框 18">
            <a:extLst>
              <a:ext uri="{FF2B5EF4-FFF2-40B4-BE49-F238E27FC236}">
                <a16:creationId xmlns:a16="http://schemas.microsoft.com/office/drawing/2014/main" id="{C5EBB264-1953-4C2A-9CAB-5D156F364990}"/>
              </a:ext>
            </a:extLst>
          </p:cNvPr>
          <p:cNvSpPr txBox="1"/>
          <p:nvPr/>
        </p:nvSpPr>
        <p:spPr>
          <a:xfrm>
            <a:off x="11041051" y="2645331"/>
            <a:ext cx="1110558" cy="646331"/>
          </a:xfrm>
          <a:prstGeom prst="rect">
            <a:avLst/>
          </a:prstGeom>
          <a:noFill/>
        </p:spPr>
        <p:txBody>
          <a:bodyPr wrap="square" rtlCol="0">
            <a:spAutoFit/>
          </a:bodyPr>
          <a:lstStyle/>
          <a:p>
            <a:r>
              <a:rPr lang="zh-CN" altLang="en-US" dirty="0"/>
              <a:t>运维绩效服务费</a:t>
            </a:r>
          </a:p>
        </p:txBody>
      </p:sp>
    </p:spTree>
    <p:extLst>
      <p:ext uri="{BB962C8B-B14F-4D97-AF65-F5344CB8AC3E}">
        <p14:creationId xmlns:p14="http://schemas.microsoft.com/office/powerpoint/2010/main" val="191807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C03EBF6-493D-4438-9E14-73BF1549C571}"/>
              </a:ext>
            </a:extLst>
          </p:cNvPr>
          <p:cNvSpPr>
            <a:spLocks noGrp="1"/>
          </p:cNvSpPr>
          <p:nvPr>
            <p:ph type="body" sz="quarter" idx="10"/>
          </p:nvPr>
        </p:nvSpPr>
        <p:spPr>
          <a:xfrm>
            <a:off x="3096302" y="2384548"/>
            <a:ext cx="870751" cy="757130"/>
          </a:xfrm>
        </p:spPr>
        <p:txBody>
          <a:bodyPr/>
          <a:lstStyle/>
          <a:p>
            <a:r>
              <a:rPr lang="en-US" altLang="zh-CN" dirty="0"/>
              <a:t>02</a:t>
            </a:r>
            <a:endParaRPr lang="zh-CN" altLang="en-US" dirty="0"/>
          </a:p>
        </p:txBody>
      </p:sp>
      <p:sp>
        <p:nvSpPr>
          <p:cNvPr id="2" name="标题 1">
            <a:extLst>
              <a:ext uri="{FF2B5EF4-FFF2-40B4-BE49-F238E27FC236}">
                <a16:creationId xmlns:a16="http://schemas.microsoft.com/office/drawing/2014/main" id="{27EDFC20-D7B3-46A7-88AA-B24E07CFDBEB}"/>
              </a:ext>
            </a:extLst>
          </p:cNvPr>
          <p:cNvSpPr>
            <a:spLocks noGrp="1"/>
          </p:cNvSpPr>
          <p:nvPr>
            <p:ph type="title"/>
          </p:nvPr>
        </p:nvSpPr>
        <p:spPr>
          <a:xfrm>
            <a:off x="3867728" y="2078754"/>
            <a:ext cx="3416320" cy="1200329"/>
          </a:xfrm>
        </p:spPr>
        <p:txBody>
          <a:bodyPr/>
          <a:lstStyle/>
          <a:p>
            <a:pPr>
              <a:lnSpc>
                <a:spcPct val="100000"/>
              </a:lnSpc>
            </a:pPr>
            <a:r>
              <a:rPr lang="af-ZA" altLang="zh-CN" dirty="0"/>
              <a:t>PPP</a:t>
            </a:r>
            <a:r>
              <a:rPr lang="zh-CN" altLang="en-US" dirty="0"/>
              <a:t>项目</a:t>
            </a:r>
            <a:br>
              <a:rPr lang="en-US" altLang="zh-CN" dirty="0"/>
            </a:br>
            <a:r>
              <a:rPr lang="zh-CN" altLang="en-US" dirty="0"/>
              <a:t>资产证券化原理</a:t>
            </a:r>
            <a:endParaRPr lang="af-ZA" altLang="zh-CN" dirty="0"/>
          </a:p>
        </p:txBody>
      </p:sp>
    </p:spTree>
    <p:extLst>
      <p:ext uri="{BB962C8B-B14F-4D97-AF65-F5344CB8AC3E}">
        <p14:creationId xmlns:p14="http://schemas.microsoft.com/office/powerpoint/2010/main" val="2353697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E99EAF36-A348-4006-A5C4-E5C48EE22D63}"/>
              </a:ext>
            </a:extLst>
          </p:cNvPr>
          <p:cNvSpPr/>
          <p:nvPr/>
        </p:nvSpPr>
        <p:spPr>
          <a:xfrm>
            <a:off x="9574893" y="1853467"/>
            <a:ext cx="1927469" cy="273214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矩形 37">
            <a:extLst>
              <a:ext uri="{FF2B5EF4-FFF2-40B4-BE49-F238E27FC236}">
                <a16:creationId xmlns:a16="http://schemas.microsoft.com/office/drawing/2014/main" id="{E030329C-141E-4C5D-B607-4EFD5C6E1C07}"/>
              </a:ext>
            </a:extLst>
          </p:cNvPr>
          <p:cNvSpPr/>
          <p:nvPr/>
        </p:nvSpPr>
        <p:spPr>
          <a:xfrm>
            <a:off x="7288823" y="2250889"/>
            <a:ext cx="3987508" cy="34527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9" name="图形 2" descr="文凭滚">
            <a:extLst>
              <a:ext uri="{FF2B5EF4-FFF2-40B4-BE49-F238E27FC236}">
                <a16:creationId xmlns:a16="http://schemas.microsoft.com/office/drawing/2014/main" id="{8E820D49-B852-42A9-9420-B80C59EB1489}"/>
              </a:ext>
            </a:extLst>
          </p:cNvPr>
          <p:cNvSpPr/>
          <p:nvPr/>
        </p:nvSpPr>
        <p:spPr>
          <a:xfrm>
            <a:off x="7514854" y="2075606"/>
            <a:ext cx="790575" cy="495300"/>
          </a:xfrm>
          <a:custGeom>
            <a:avLst/>
            <a:gdLst>
              <a:gd name="connsiteX0" fmla="*/ 793813 w 790575"/>
              <a:gd name="connsiteY0" fmla="*/ 193359 h 495300"/>
              <a:gd name="connsiteX1" fmla="*/ 676275 w 790575"/>
              <a:gd name="connsiteY1" fmla="*/ 28957 h 495300"/>
              <a:gd name="connsiteX2" fmla="*/ 504825 w 790575"/>
              <a:gd name="connsiteY2" fmla="*/ 28957 h 495300"/>
              <a:gd name="connsiteX3" fmla="*/ 484251 w 790575"/>
              <a:gd name="connsiteY3" fmla="*/ 10479 h 495300"/>
              <a:gd name="connsiteX4" fmla="*/ 455676 w 790575"/>
              <a:gd name="connsiteY4" fmla="*/ 10479 h 495300"/>
              <a:gd name="connsiteX5" fmla="*/ 429006 w 790575"/>
              <a:gd name="connsiteY5" fmla="*/ 1 h 495300"/>
              <a:gd name="connsiteX6" fmla="*/ 399669 w 790575"/>
              <a:gd name="connsiteY6" fmla="*/ 12574 h 495300"/>
              <a:gd name="connsiteX7" fmla="*/ 367665 w 790575"/>
              <a:gd name="connsiteY7" fmla="*/ 12574 h 495300"/>
              <a:gd name="connsiteX8" fmla="*/ 349663 w 790575"/>
              <a:gd name="connsiteY8" fmla="*/ 28957 h 495300"/>
              <a:gd name="connsiteX9" fmla="*/ 96679 w 790575"/>
              <a:gd name="connsiteY9" fmla="*/ 29529 h 495300"/>
              <a:gd name="connsiteX10" fmla="*/ 0 w 790575"/>
              <a:gd name="connsiteY10" fmla="*/ 190882 h 495300"/>
              <a:gd name="connsiteX11" fmla="*/ 104775 w 790575"/>
              <a:gd name="connsiteY11" fmla="*/ 352807 h 495300"/>
              <a:gd name="connsiteX12" fmla="*/ 328613 w 790575"/>
              <a:gd name="connsiteY12" fmla="*/ 352807 h 495300"/>
              <a:gd name="connsiteX13" fmla="*/ 328613 w 790575"/>
              <a:gd name="connsiteY13" fmla="*/ 495682 h 495300"/>
              <a:gd name="connsiteX14" fmla="*/ 423863 w 790575"/>
              <a:gd name="connsiteY14" fmla="*/ 421864 h 495300"/>
              <a:gd name="connsiteX15" fmla="*/ 519113 w 790575"/>
              <a:gd name="connsiteY15" fmla="*/ 495682 h 495300"/>
              <a:gd name="connsiteX16" fmla="*/ 519113 w 790575"/>
              <a:gd name="connsiteY16" fmla="*/ 352807 h 495300"/>
              <a:gd name="connsiteX17" fmla="*/ 742950 w 790575"/>
              <a:gd name="connsiteY17" fmla="*/ 352807 h 495300"/>
              <a:gd name="connsiteX18" fmla="*/ 762000 w 790575"/>
              <a:gd name="connsiteY18" fmla="*/ 333757 h 495300"/>
              <a:gd name="connsiteX19" fmla="*/ 742950 w 790575"/>
              <a:gd name="connsiteY19" fmla="*/ 314707 h 495300"/>
              <a:gd name="connsiteX20" fmla="*/ 690563 w 790575"/>
              <a:gd name="connsiteY20" fmla="*/ 267082 h 495300"/>
              <a:gd name="connsiteX21" fmla="*/ 747713 w 790575"/>
              <a:gd name="connsiteY21" fmla="*/ 267082 h 495300"/>
              <a:gd name="connsiteX22" fmla="*/ 793813 w 790575"/>
              <a:gd name="connsiteY22" fmla="*/ 193359 h 495300"/>
              <a:gd name="connsiteX23" fmla="*/ 427101 w 790575"/>
              <a:gd name="connsiteY23" fmla="*/ 68772 h 495300"/>
              <a:gd name="connsiteX24" fmla="*/ 510730 w 790575"/>
              <a:gd name="connsiteY24" fmla="*/ 152402 h 495300"/>
              <a:gd name="connsiteX25" fmla="*/ 427099 w 790575"/>
              <a:gd name="connsiteY25" fmla="*/ 236031 h 495300"/>
              <a:gd name="connsiteX26" fmla="*/ 343472 w 790575"/>
              <a:gd name="connsiteY26" fmla="*/ 152782 h 495300"/>
              <a:gd name="connsiteX27" fmla="*/ 426719 w 790575"/>
              <a:gd name="connsiteY27" fmla="*/ 68773 h 495300"/>
              <a:gd name="connsiteX28" fmla="*/ 427101 w 790575"/>
              <a:gd name="connsiteY28" fmla="*/ 68772 h 495300"/>
              <a:gd name="connsiteX29" fmla="*/ 310134 w 790575"/>
              <a:gd name="connsiteY29" fmla="*/ 67057 h 495300"/>
              <a:gd name="connsiteX30" fmla="*/ 310134 w 790575"/>
              <a:gd name="connsiteY30" fmla="*/ 74296 h 495300"/>
              <a:gd name="connsiteX31" fmla="*/ 287655 w 790575"/>
              <a:gd name="connsiteY31" fmla="*/ 125636 h 495300"/>
              <a:gd name="connsiteX32" fmla="*/ 276797 w 790575"/>
              <a:gd name="connsiteY32" fmla="*/ 152782 h 495300"/>
              <a:gd name="connsiteX33" fmla="*/ 289370 w 790575"/>
              <a:gd name="connsiteY33" fmla="*/ 181357 h 495300"/>
              <a:gd name="connsiteX34" fmla="*/ 289370 w 790575"/>
              <a:gd name="connsiteY34" fmla="*/ 213266 h 495300"/>
              <a:gd name="connsiteX35" fmla="*/ 301371 w 790575"/>
              <a:gd name="connsiteY35" fmla="*/ 228982 h 495300"/>
              <a:gd name="connsiteX36" fmla="*/ 194501 w 790575"/>
              <a:gd name="connsiteY36" fmla="*/ 228982 h 495300"/>
              <a:gd name="connsiteX37" fmla="*/ 204788 w 790575"/>
              <a:gd name="connsiteY37" fmla="*/ 181357 h 495300"/>
              <a:gd name="connsiteX38" fmla="*/ 173641 w 790575"/>
              <a:gd name="connsiteY38" fmla="*/ 67057 h 495300"/>
              <a:gd name="connsiteX39" fmla="*/ 104775 w 790575"/>
              <a:gd name="connsiteY39" fmla="*/ 314707 h 495300"/>
              <a:gd name="connsiteX40" fmla="*/ 38100 w 790575"/>
              <a:gd name="connsiteY40" fmla="*/ 190882 h 495300"/>
              <a:gd name="connsiteX41" fmla="*/ 104775 w 790575"/>
              <a:gd name="connsiteY41" fmla="*/ 67057 h 495300"/>
              <a:gd name="connsiteX42" fmla="*/ 166688 w 790575"/>
              <a:gd name="connsiteY42" fmla="*/ 181357 h 495300"/>
              <a:gd name="connsiteX43" fmla="*/ 138113 w 790575"/>
              <a:gd name="connsiteY43" fmla="*/ 228982 h 495300"/>
              <a:gd name="connsiteX44" fmla="*/ 109538 w 790575"/>
              <a:gd name="connsiteY44" fmla="*/ 176595 h 495300"/>
              <a:gd name="connsiteX45" fmla="*/ 111538 w 790575"/>
              <a:gd name="connsiteY45" fmla="*/ 157545 h 495300"/>
              <a:gd name="connsiteX46" fmla="*/ 97060 w 790575"/>
              <a:gd name="connsiteY46" fmla="*/ 134780 h 495300"/>
              <a:gd name="connsiteX47" fmla="*/ 74295 w 790575"/>
              <a:gd name="connsiteY47" fmla="*/ 149258 h 495300"/>
              <a:gd name="connsiteX48" fmla="*/ 71438 w 790575"/>
              <a:gd name="connsiteY48" fmla="*/ 176595 h 495300"/>
              <a:gd name="connsiteX49" fmla="*/ 138113 w 790575"/>
              <a:gd name="connsiteY49" fmla="*/ 267082 h 495300"/>
              <a:gd name="connsiteX50" fmla="*/ 328613 w 790575"/>
              <a:gd name="connsiteY50" fmla="*/ 267082 h 495300"/>
              <a:gd name="connsiteX51" fmla="*/ 328613 w 790575"/>
              <a:gd name="connsiteY51" fmla="*/ 314707 h 495300"/>
              <a:gd name="connsiteX52" fmla="*/ 423863 w 790575"/>
              <a:gd name="connsiteY52" fmla="*/ 373667 h 495300"/>
              <a:gd name="connsiteX53" fmla="*/ 366713 w 790575"/>
              <a:gd name="connsiteY53" fmla="*/ 417958 h 495300"/>
              <a:gd name="connsiteX54" fmla="*/ 366713 w 790575"/>
              <a:gd name="connsiteY54" fmla="*/ 290800 h 495300"/>
              <a:gd name="connsiteX55" fmla="*/ 373666 w 790575"/>
              <a:gd name="connsiteY55" fmla="*/ 294324 h 495300"/>
              <a:gd name="connsiteX56" fmla="*/ 402241 w 790575"/>
              <a:gd name="connsiteY56" fmla="*/ 294324 h 495300"/>
              <a:gd name="connsiteX57" fmla="*/ 429197 w 790575"/>
              <a:gd name="connsiteY57" fmla="*/ 305182 h 495300"/>
              <a:gd name="connsiteX58" fmla="*/ 458534 w 790575"/>
              <a:gd name="connsiteY58" fmla="*/ 292609 h 495300"/>
              <a:gd name="connsiteX59" fmla="*/ 481013 w 790575"/>
              <a:gd name="connsiteY59" fmla="*/ 295276 h 495300"/>
              <a:gd name="connsiteX60" fmla="*/ 481013 w 790575"/>
              <a:gd name="connsiteY60" fmla="*/ 417958 h 495300"/>
              <a:gd name="connsiteX61" fmla="*/ 519113 w 790575"/>
              <a:gd name="connsiteY61" fmla="*/ 314707 h 495300"/>
              <a:gd name="connsiteX62" fmla="*/ 519113 w 790575"/>
              <a:gd name="connsiteY62" fmla="*/ 270416 h 495300"/>
              <a:gd name="connsiteX63" fmla="*/ 527495 w 790575"/>
              <a:gd name="connsiteY63" fmla="*/ 267082 h 495300"/>
              <a:gd name="connsiteX64" fmla="*/ 652463 w 790575"/>
              <a:gd name="connsiteY64" fmla="*/ 267082 h 495300"/>
              <a:gd name="connsiteX65" fmla="*/ 667798 w 790575"/>
              <a:gd name="connsiteY65" fmla="*/ 314707 h 495300"/>
              <a:gd name="connsiteX66" fmla="*/ 551498 w 790575"/>
              <a:gd name="connsiteY66" fmla="*/ 228982 h 495300"/>
              <a:gd name="connsiteX67" fmla="*/ 571119 w 790575"/>
              <a:gd name="connsiteY67" fmla="*/ 207932 h 495300"/>
              <a:gd name="connsiteX68" fmla="*/ 571119 w 790575"/>
              <a:gd name="connsiteY68" fmla="*/ 179357 h 495300"/>
              <a:gd name="connsiteX69" fmla="*/ 581597 w 790575"/>
              <a:gd name="connsiteY69" fmla="*/ 152687 h 495300"/>
              <a:gd name="connsiteX70" fmla="*/ 569024 w 790575"/>
              <a:gd name="connsiteY70" fmla="*/ 123350 h 495300"/>
              <a:gd name="connsiteX71" fmla="*/ 569024 w 790575"/>
              <a:gd name="connsiteY71" fmla="*/ 91346 h 495300"/>
              <a:gd name="connsiteX72" fmla="*/ 548545 w 790575"/>
              <a:gd name="connsiteY72" fmla="*/ 70963 h 495300"/>
              <a:gd name="connsiteX73" fmla="*/ 547688 w 790575"/>
              <a:gd name="connsiteY73" fmla="*/ 67057 h 495300"/>
              <a:gd name="connsiteX74" fmla="*/ 676275 w 790575"/>
              <a:gd name="connsiteY74" fmla="*/ 67057 h 495300"/>
              <a:gd name="connsiteX75" fmla="*/ 749332 w 790575"/>
              <a:gd name="connsiteY75" fmla="*/ 147258 h 495300"/>
              <a:gd name="connsiteX76" fmla="*/ 747713 w 790575"/>
              <a:gd name="connsiteY76" fmla="*/ 22898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575" h="495300">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0" name="矩形 39">
            <a:extLst>
              <a:ext uri="{FF2B5EF4-FFF2-40B4-BE49-F238E27FC236}">
                <a16:creationId xmlns:a16="http://schemas.microsoft.com/office/drawing/2014/main" id="{14384A0A-5CAD-4EFE-BFA1-72336BEB9041}"/>
              </a:ext>
            </a:extLst>
          </p:cNvPr>
          <p:cNvSpPr/>
          <p:nvPr/>
        </p:nvSpPr>
        <p:spPr>
          <a:xfrm>
            <a:off x="7468903" y="3203115"/>
            <a:ext cx="3709813" cy="2120452"/>
          </a:xfrm>
          <a:prstGeom prst="rect">
            <a:avLst/>
          </a:prstGeom>
        </p:spPr>
        <p:txBody>
          <a:bodyPr wrap="square">
            <a:spAutoFit/>
          </a:bodyPr>
          <a:lstStyle/>
          <a:p>
            <a:pPr>
              <a:lnSpc>
                <a:spcPct val="150000"/>
              </a:lnSpc>
            </a:pPr>
            <a:r>
              <a:rPr lang="zh-CN" altLang="en-US" dirty="0">
                <a:solidFill>
                  <a:prstClr val="black">
                    <a:lumMod val="75000"/>
                    <a:lumOff val="25000"/>
                  </a:prstClr>
                </a:solidFill>
                <a:latin typeface="Arial"/>
                <a:ea typeface="微软雅黑"/>
              </a:rPr>
              <a:t>政府授权社会资本，协议约定其在</a:t>
            </a:r>
            <a:r>
              <a:rPr lang="zh-CN" altLang="en-US" b="1" dirty="0">
                <a:solidFill>
                  <a:prstClr val="black">
                    <a:lumMod val="75000"/>
                    <a:lumOff val="25000"/>
                  </a:prstClr>
                </a:solidFill>
                <a:latin typeface="Arial"/>
                <a:ea typeface="微软雅黑"/>
              </a:rPr>
              <a:t>一定期间内</a:t>
            </a:r>
            <a:r>
              <a:rPr lang="zh-CN" altLang="en-US" dirty="0">
                <a:solidFill>
                  <a:prstClr val="black">
                    <a:lumMod val="75000"/>
                    <a:lumOff val="25000"/>
                  </a:prstClr>
                </a:solidFill>
                <a:latin typeface="Arial"/>
                <a:ea typeface="微软雅黑"/>
              </a:rPr>
              <a:t>投资建设公共设施或提供公共产品服务，并有权</a:t>
            </a:r>
            <a:r>
              <a:rPr lang="zh-CN" altLang="en-US" b="1" dirty="0">
                <a:solidFill>
                  <a:prstClr val="black">
                    <a:lumMod val="75000"/>
                    <a:lumOff val="25000"/>
                  </a:prstClr>
                </a:solidFill>
                <a:latin typeface="Arial"/>
                <a:ea typeface="微软雅黑"/>
              </a:rPr>
              <a:t>收取期间部分或全部收益</a:t>
            </a:r>
            <a:r>
              <a:rPr lang="zh-CN" altLang="en-US" dirty="0">
                <a:solidFill>
                  <a:prstClr val="black">
                    <a:lumMod val="75000"/>
                    <a:lumOff val="25000"/>
                  </a:prstClr>
                </a:solidFill>
                <a:latin typeface="Arial"/>
                <a:ea typeface="微软雅黑"/>
              </a:rPr>
              <a:t>。特许经营期限到期后，项目所有权移交给政府。</a:t>
            </a:r>
            <a:endParaRPr lang="en-US" altLang="zh-CN" dirty="0">
              <a:solidFill>
                <a:prstClr val="black">
                  <a:lumMod val="75000"/>
                  <a:lumOff val="25000"/>
                </a:prstClr>
              </a:solidFill>
              <a:latin typeface="Arial"/>
              <a:ea typeface="微软雅黑"/>
            </a:endParaRPr>
          </a:p>
        </p:txBody>
      </p:sp>
      <p:sp>
        <p:nvSpPr>
          <p:cNvPr id="41" name="文本框 40">
            <a:extLst>
              <a:ext uri="{FF2B5EF4-FFF2-40B4-BE49-F238E27FC236}">
                <a16:creationId xmlns:a16="http://schemas.microsoft.com/office/drawing/2014/main" id="{8FAD5DAB-0D7A-4AF8-B035-91FE585A2573}"/>
              </a:ext>
            </a:extLst>
          </p:cNvPr>
          <p:cNvSpPr txBox="1"/>
          <p:nvPr/>
        </p:nvSpPr>
        <p:spPr>
          <a:xfrm>
            <a:off x="7450409" y="2746189"/>
            <a:ext cx="203132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特许经营</a:t>
            </a:r>
            <a:r>
              <a:rPr kumimoji="0" lang="en-US" altLang="zh-CN" sz="24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PPP</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p:txBody>
      </p:sp>
      <p:sp>
        <p:nvSpPr>
          <p:cNvPr id="42" name="矩形 41">
            <a:extLst>
              <a:ext uri="{FF2B5EF4-FFF2-40B4-BE49-F238E27FC236}">
                <a16:creationId xmlns:a16="http://schemas.microsoft.com/office/drawing/2014/main" id="{A0363A39-ED40-4649-A163-464777A85C9F}"/>
              </a:ext>
            </a:extLst>
          </p:cNvPr>
          <p:cNvSpPr/>
          <p:nvPr/>
        </p:nvSpPr>
        <p:spPr>
          <a:xfrm>
            <a:off x="11248388" y="2720232"/>
            <a:ext cx="253974" cy="12496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矩形 16">
            <a:extLst>
              <a:ext uri="{FF2B5EF4-FFF2-40B4-BE49-F238E27FC236}">
                <a16:creationId xmlns:a16="http://schemas.microsoft.com/office/drawing/2014/main" id="{A475BBB9-171F-40BC-84D7-EE94D69F6065}"/>
              </a:ext>
            </a:extLst>
          </p:cNvPr>
          <p:cNvSpPr/>
          <p:nvPr/>
        </p:nvSpPr>
        <p:spPr>
          <a:xfrm>
            <a:off x="3832295" y="1853467"/>
            <a:ext cx="1927469" cy="273214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C2910B3D-B98E-4950-BD6A-AD7668BB51F2}"/>
              </a:ext>
            </a:extLst>
          </p:cNvPr>
          <p:cNvSpPr/>
          <p:nvPr/>
        </p:nvSpPr>
        <p:spPr>
          <a:xfrm>
            <a:off x="1546225" y="1997393"/>
            <a:ext cx="3987508" cy="29820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9" name="图形 2" descr="文凭滚">
            <a:extLst>
              <a:ext uri="{FF2B5EF4-FFF2-40B4-BE49-F238E27FC236}">
                <a16:creationId xmlns:a16="http://schemas.microsoft.com/office/drawing/2014/main" id="{14378266-A71C-40EC-AE04-BE3D900D9F91}"/>
              </a:ext>
            </a:extLst>
          </p:cNvPr>
          <p:cNvSpPr/>
          <p:nvPr/>
        </p:nvSpPr>
        <p:spPr>
          <a:xfrm>
            <a:off x="1793265" y="1844675"/>
            <a:ext cx="790575" cy="495300"/>
          </a:xfrm>
          <a:custGeom>
            <a:avLst/>
            <a:gdLst>
              <a:gd name="connsiteX0" fmla="*/ 793813 w 790575"/>
              <a:gd name="connsiteY0" fmla="*/ 193359 h 495300"/>
              <a:gd name="connsiteX1" fmla="*/ 676275 w 790575"/>
              <a:gd name="connsiteY1" fmla="*/ 28957 h 495300"/>
              <a:gd name="connsiteX2" fmla="*/ 504825 w 790575"/>
              <a:gd name="connsiteY2" fmla="*/ 28957 h 495300"/>
              <a:gd name="connsiteX3" fmla="*/ 484251 w 790575"/>
              <a:gd name="connsiteY3" fmla="*/ 10479 h 495300"/>
              <a:gd name="connsiteX4" fmla="*/ 455676 w 790575"/>
              <a:gd name="connsiteY4" fmla="*/ 10479 h 495300"/>
              <a:gd name="connsiteX5" fmla="*/ 429006 w 790575"/>
              <a:gd name="connsiteY5" fmla="*/ 1 h 495300"/>
              <a:gd name="connsiteX6" fmla="*/ 399669 w 790575"/>
              <a:gd name="connsiteY6" fmla="*/ 12574 h 495300"/>
              <a:gd name="connsiteX7" fmla="*/ 367665 w 790575"/>
              <a:gd name="connsiteY7" fmla="*/ 12574 h 495300"/>
              <a:gd name="connsiteX8" fmla="*/ 349663 w 790575"/>
              <a:gd name="connsiteY8" fmla="*/ 28957 h 495300"/>
              <a:gd name="connsiteX9" fmla="*/ 96679 w 790575"/>
              <a:gd name="connsiteY9" fmla="*/ 29529 h 495300"/>
              <a:gd name="connsiteX10" fmla="*/ 0 w 790575"/>
              <a:gd name="connsiteY10" fmla="*/ 190882 h 495300"/>
              <a:gd name="connsiteX11" fmla="*/ 104775 w 790575"/>
              <a:gd name="connsiteY11" fmla="*/ 352807 h 495300"/>
              <a:gd name="connsiteX12" fmla="*/ 328613 w 790575"/>
              <a:gd name="connsiteY12" fmla="*/ 352807 h 495300"/>
              <a:gd name="connsiteX13" fmla="*/ 328613 w 790575"/>
              <a:gd name="connsiteY13" fmla="*/ 495682 h 495300"/>
              <a:gd name="connsiteX14" fmla="*/ 423863 w 790575"/>
              <a:gd name="connsiteY14" fmla="*/ 421864 h 495300"/>
              <a:gd name="connsiteX15" fmla="*/ 519113 w 790575"/>
              <a:gd name="connsiteY15" fmla="*/ 495682 h 495300"/>
              <a:gd name="connsiteX16" fmla="*/ 519113 w 790575"/>
              <a:gd name="connsiteY16" fmla="*/ 352807 h 495300"/>
              <a:gd name="connsiteX17" fmla="*/ 742950 w 790575"/>
              <a:gd name="connsiteY17" fmla="*/ 352807 h 495300"/>
              <a:gd name="connsiteX18" fmla="*/ 762000 w 790575"/>
              <a:gd name="connsiteY18" fmla="*/ 333757 h 495300"/>
              <a:gd name="connsiteX19" fmla="*/ 742950 w 790575"/>
              <a:gd name="connsiteY19" fmla="*/ 314707 h 495300"/>
              <a:gd name="connsiteX20" fmla="*/ 690563 w 790575"/>
              <a:gd name="connsiteY20" fmla="*/ 267082 h 495300"/>
              <a:gd name="connsiteX21" fmla="*/ 747713 w 790575"/>
              <a:gd name="connsiteY21" fmla="*/ 267082 h 495300"/>
              <a:gd name="connsiteX22" fmla="*/ 793813 w 790575"/>
              <a:gd name="connsiteY22" fmla="*/ 193359 h 495300"/>
              <a:gd name="connsiteX23" fmla="*/ 427101 w 790575"/>
              <a:gd name="connsiteY23" fmla="*/ 68772 h 495300"/>
              <a:gd name="connsiteX24" fmla="*/ 510730 w 790575"/>
              <a:gd name="connsiteY24" fmla="*/ 152402 h 495300"/>
              <a:gd name="connsiteX25" fmla="*/ 427099 w 790575"/>
              <a:gd name="connsiteY25" fmla="*/ 236031 h 495300"/>
              <a:gd name="connsiteX26" fmla="*/ 343472 w 790575"/>
              <a:gd name="connsiteY26" fmla="*/ 152782 h 495300"/>
              <a:gd name="connsiteX27" fmla="*/ 426719 w 790575"/>
              <a:gd name="connsiteY27" fmla="*/ 68773 h 495300"/>
              <a:gd name="connsiteX28" fmla="*/ 427101 w 790575"/>
              <a:gd name="connsiteY28" fmla="*/ 68772 h 495300"/>
              <a:gd name="connsiteX29" fmla="*/ 310134 w 790575"/>
              <a:gd name="connsiteY29" fmla="*/ 67057 h 495300"/>
              <a:gd name="connsiteX30" fmla="*/ 310134 w 790575"/>
              <a:gd name="connsiteY30" fmla="*/ 74296 h 495300"/>
              <a:gd name="connsiteX31" fmla="*/ 287655 w 790575"/>
              <a:gd name="connsiteY31" fmla="*/ 125636 h 495300"/>
              <a:gd name="connsiteX32" fmla="*/ 276797 w 790575"/>
              <a:gd name="connsiteY32" fmla="*/ 152782 h 495300"/>
              <a:gd name="connsiteX33" fmla="*/ 289370 w 790575"/>
              <a:gd name="connsiteY33" fmla="*/ 181357 h 495300"/>
              <a:gd name="connsiteX34" fmla="*/ 289370 w 790575"/>
              <a:gd name="connsiteY34" fmla="*/ 213266 h 495300"/>
              <a:gd name="connsiteX35" fmla="*/ 301371 w 790575"/>
              <a:gd name="connsiteY35" fmla="*/ 228982 h 495300"/>
              <a:gd name="connsiteX36" fmla="*/ 194501 w 790575"/>
              <a:gd name="connsiteY36" fmla="*/ 228982 h 495300"/>
              <a:gd name="connsiteX37" fmla="*/ 204788 w 790575"/>
              <a:gd name="connsiteY37" fmla="*/ 181357 h 495300"/>
              <a:gd name="connsiteX38" fmla="*/ 173641 w 790575"/>
              <a:gd name="connsiteY38" fmla="*/ 67057 h 495300"/>
              <a:gd name="connsiteX39" fmla="*/ 104775 w 790575"/>
              <a:gd name="connsiteY39" fmla="*/ 314707 h 495300"/>
              <a:gd name="connsiteX40" fmla="*/ 38100 w 790575"/>
              <a:gd name="connsiteY40" fmla="*/ 190882 h 495300"/>
              <a:gd name="connsiteX41" fmla="*/ 104775 w 790575"/>
              <a:gd name="connsiteY41" fmla="*/ 67057 h 495300"/>
              <a:gd name="connsiteX42" fmla="*/ 166688 w 790575"/>
              <a:gd name="connsiteY42" fmla="*/ 181357 h 495300"/>
              <a:gd name="connsiteX43" fmla="*/ 138113 w 790575"/>
              <a:gd name="connsiteY43" fmla="*/ 228982 h 495300"/>
              <a:gd name="connsiteX44" fmla="*/ 109538 w 790575"/>
              <a:gd name="connsiteY44" fmla="*/ 176595 h 495300"/>
              <a:gd name="connsiteX45" fmla="*/ 111538 w 790575"/>
              <a:gd name="connsiteY45" fmla="*/ 157545 h 495300"/>
              <a:gd name="connsiteX46" fmla="*/ 97060 w 790575"/>
              <a:gd name="connsiteY46" fmla="*/ 134780 h 495300"/>
              <a:gd name="connsiteX47" fmla="*/ 74295 w 790575"/>
              <a:gd name="connsiteY47" fmla="*/ 149258 h 495300"/>
              <a:gd name="connsiteX48" fmla="*/ 71438 w 790575"/>
              <a:gd name="connsiteY48" fmla="*/ 176595 h 495300"/>
              <a:gd name="connsiteX49" fmla="*/ 138113 w 790575"/>
              <a:gd name="connsiteY49" fmla="*/ 267082 h 495300"/>
              <a:gd name="connsiteX50" fmla="*/ 328613 w 790575"/>
              <a:gd name="connsiteY50" fmla="*/ 267082 h 495300"/>
              <a:gd name="connsiteX51" fmla="*/ 328613 w 790575"/>
              <a:gd name="connsiteY51" fmla="*/ 314707 h 495300"/>
              <a:gd name="connsiteX52" fmla="*/ 423863 w 790575"/>
              <a:gd name="connsiteY52" fmla="*/ 373667 h 495300"/>
              <a:gd name="connsiteX53" fmla="*/ 366713 w 790575"/>
              <a:gd name="connsiteY53" fmla="*/ 417958 h 495300"/>
              <a:gd name="connsiteX54" fmla="*/ 366713 w 790575"/>
              <a:gd name="connsiteY54" fmla="*/ 290800 h 495300"/>
              <a:gd name="connsiteX55" fmla="*/ 373666 w 790575"/>
              <a:gd name="connsiteY55" fmla="*/ 294324 h 495300"/>
              <a:gd name="connsiteX56" fmla="*/ 402241 w 790575"/>
              <a:gd name="connsiteY56" fmla="*/ 294324 h 495300"/>
              <a:gd name="connsiteX57" fmla="*/ 429197 w 790575"/>
              <a:gd name="connsiteY57" fmla="*/ 305182 h 495300"/>
              <a:gd name="connsiteX58" fmla="*/ 458534 w 790575"/>
              <a:gd name="connsiteY58" fmla="*/ 292609 h 495300"/>
              <a:gd name="connsiteX59" fmla="*/ 481013 w 790575"/>
              <a:gd name="connsiteY59" fmla="*/ 295276 h 495300"/>
              <a:gd name="connsiteX60" fmla="*/ 481013 w 790575"/>
              <a:gd name="connsiteY60" fmla="*/ 417958 h 495300"/>
              <a:gd name="connsiteX61" fmla="*/ 519113 w 790575"/>
              <a:gd name="connsiteY61" fmla="*/ 314707 h 495300"/>
              <a:gd name="connsiteX62" fmla="*/ 519113 w 790575"/>
              <a:gd name="connsiteY62" fmla="*/ 270416 h 495300"/>
              <a:gd name="connsiteX63" fmla="*/ 527495 w 790575"/>
              <a:gd name="connsiteY63" fmla="*/ 267082 h 495300"/>
              <a:gd name="connsiteX64" fmla="*/ 652463 w 790575"/>
              <a:gd name="connsiteY64" fmla="*/ 267082 h 495300"/>
              <a:gd name="connsiteX65" fmla="*/ 667798 w 790575"/>
              <a:gd name="connsiteY65" fmla="*/ 314707 h 495300"/>
              <a:gd name="connsiteX66" fmla="*/ 551498 w 790575"/>
              <a:gd name="connsiteY66" fmla="*/ 228982 h 495300"/>
              <a:gd name="connsiteX67" fmla="*/ 571119 w 790575"/>
              <a:gd name="connsiteY67" fmla="*/ 207932 h 495300"/>
              <a:gd name="connsiteX68" fmla="*/ 571119 w 790575"/>
              <a:gd name="connsiteY68" fmla="*/ 179357 h 495300"/>
              <a:gd name="connsiteX69" fmla="*/ 581597 w 790575"/>
              <a:gd name="connsiteY69" fmla="*/ 152687 h 495300"/>
              <a:gd name="connsiteX70" fmla="*/ 569024 w 790575"/>
              <a:gd name="connsiteY70" fmla="*/ 123350 h 495300"/>
              <a:gd name="connsiteX71" fmla="*/ 569024 w 790575"/>
              <a:gd name="connsiteY71" fmla="*/ 91346 h 495300"/>
              <a:gd name="connsiteX72" fmla="*/ 548545 w 790575"/>
              <a:gd name="connsiteY72" fmla="*/ 70963 h 495300"/>
              <a:gd name="connsiteX73" fmla="*/ 547688 w 790575"/>
              <a:gd name="connsiteY73" fmla="*/ 67057 h 495300"/>
              <a:gd name="connsiteX74" fmla="*/ 676275 w 790575"/>
              <a:gd name="connsiteY74" fmla="*/ 67057 h 495300"/>
              <a:gd name="connsiteX75" fmla="*/ 749332 w 790575"/>
              <a:gd name="connsiteY75" fmla="*/ 147258 h 495300"/>
              <a:gd name="connsiteX76" fmla="*/ 747713 w 790575"/>
              <a:gd name="connsiteY76" fmla="*/ 22898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575" h="495300">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0" name="矩形 19">
            <a:extLst>
              <a:ext uri="{FF2B5EF4-FFF2-40B4-BE49-F238E27FC236}">
                <a16:creationId xmlns:a16="http://schemas.microsoft.com/office/drawing/2014/main" id="{47DD7EB2-94F0-4E5D-A105-55E43150E1C6}"/>
              </a:ext>
            </a:extLst>
          </p:cNvPr>
          <p:cNvSpPr/>
          <p:nvPr/>
        </p:nvSpPr>
        <p:spPr>
          <a:xfrm>
            <a:off x="1685072" y="2923353"/>
            <a:ext cx="3709813" cy="1704954"/>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以</a:t>
            </a:r>
            <a:r>
              <a:rPr kumimoji="0" lang="zh-CN" altLang="en-US"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基础资产</a:t>
            </a:r>
            <a:r>
              <a:rPr kumimoji="0" lang="zh-CN" altLang="en-US"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所产生的</a:t>
            </a:r>
            <a:r>
              <a:rPr kumimoji="0" lang="zh-CN" altLang="en-US"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现金流</a:t>
            </a:r>
            <a:r>
              <a:rPr kumimoji="0" lang="zh-CN" altLang="en-US"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为偿付支持，通过设立特殊目的载体</a:t>
            </a:r>
            <a:r>
              <a:rPr kumimoji="0" lang="en-US" altLang="zh-CN"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SPV</a:t>
            </a:r>
            <a:r>
              <a:rPr kumimoji="0" lang="zh-CN" altLang="en-US"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，采用结构化等方式进行信用增级，发行资产支持证券</a:t>
            </a:r>
            <a:r>
              <a:rPr kumimoji="0" lang="en-US" altLang="zh-CN"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ABS</a:t>
            </a:r>
            <a:r>
              <a:rPr kumimoji="0" lang="zh-CN" altLang="en-US"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的业务活动。</a:t>
            </a:r>
          </a:p>
        </p:txBody>
      </p:sp>
      <p:sp>
        <p:nvSpPr>
          <p:cNvPr id="21" name="文本框 20">
            <a:extLst>
              <a:ext uri="{FF2B5EF4-FFF2-40B4-BE49-F238E27FC236}">
                <a16:creationId xmlns:a16="http://schemas.microsoft.com/office/drawing/2014/main" id="{500A7DAD-6C06-450D-9805-CB716525FFC0}"/>
              </a:ext>
            </a:extLst>
          </p:cNvPr>
          <p:cNvSpPr txBox="1"/>
          <p:nvPr/>
        </p:nvSpPr>
        <p:spPr>
          <a:xfrm>
            <a:off x="1722065" y="2463031"/>
            <a:ext cx="172354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资产证券化</a:t>
            </a:r>
          </a:p>
        </p:txBody>
      </p:sp>
      <p:sp>
        <p:nvSpPr>
          <p:cNvPr id="23" name="矩形 22">
            <a:extLst>
              <a:ext uri="{FF2B5EF4-FFF2-40B4-BE49-F238E27FC236}">
                <a16:creationId xmlns:a16="http://schemas.microsoft.com/office/drawing/2014/main" id="{83218E36-1576-4547-95E5-84217EAFB5B4}"/>
              </a:ext>
            </a:extLst>
          </p:cNvPr>
          <p:cNvSpPr/>
          <p:nvPr/>
        </p:nvSpPr>
        <p:spPr>
          <a:xfrm>
            <a:off x="5505790" y="2720232"/>
            <a:ext cx="253974" cy="12496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5" name="标题 31">
            <a:extLst>
              <a:ext uri="{FF2B5EF4-FFF2-40B4-BE49-F238E27FC236}">
                <a16:creationId xmlns:a16="http://schemas.microsoft.com/office/drawing/2014/main" id="{1C8E5551-36B5-45B0-842E-AF79787A23FC}"/>
              </a:ext>
            </a:extLst>
          </p:cNvPr>
          <p:cNvSpPr txBox="1">
            <a:spLocks/>
          </p:cNvSpPr>
          <p:nvPr/>
        </p:nvSpPr>
        <p:spPr>
          <a:xfrm>
            <a:off x="597866" y="495734"/>
            <a:ext cx="3879588"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PPP</a:t>
            </a:r>
            <a:r>
              <a:rPr lang="zh-CN" altLang="en-US" dirty="0"/>
              <a:t>项目资产证券化</a:t>
            </a:r>
          </a:p>
        </p:txBody>
      </p:sp>
      <p:sp>
        <p:nvSpPr>
          <p:cNvPr id="7" name="箭头: 下弧形 6">
            <a:extLst>
              <a:ext uri="{FF2B5EF4-FFF2-40B4-BE49-F238E27FC236}">
                <a16:creationId xmlns:a16="http://schemas.microsoft.com/office/drawing/2014/main" id="{217502DE-6AA3-42D6-A0C9-175B657999C6}"/>
              </a:ext>
            </a:extLst>
          </p:cNvPr>
          <p:cNvSpPr/>
          <p:nvPr/>
        </p:nvSpPr>
        <p:spPr>
          <a:xfrm rot="10800000">
            <a:off x="3980773" y="1575101"/>
            <a:ext cx="3600000" cy="1080000"/>
          </a:xfrm>
          <a:prstGeom prst="curved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
        <p:nvSpPr>
          <p:cNvPr id="26" name="箭头: 下弧形 25">
            <a:extLst>
              <a:ext uri="{FF2B5EF4-FFF2-40B4-BE49-F238E27FC236}">
                <a16:creationId xmlns:a16="http://schemas.microsoft.com/office/drawing/2014/main" id="{CF54347E-7B58-49ED-AAFC-B0374249A269}"/>
              </a:ext>
            </a:extLst>
          </p:cNvPr>
          <p:cNvSpPr/>
          <p:nvPr/>
        </p:nvSpPr>
        <p:spPr>
          <a:xfrm>
            <a:off x="4724294" y="5353741"/>
            <a:ext cx="3600000" cy="1080000"/>
          </a:xfrm>
          <a:prstGeom prst="curved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
        <p:nvSpPr>
          <p:cNvPr id="8" name="文本框 7">
            <a:extLst>
              <a:ext uri="{FF2B5EF4-FFF2-40B4-BE49-F238E27FC236}">
                <a16:creationId xmlns:a16="http://schemas.microsoft.com/office/drawing/2014/main" id="{96E95E16-23A0-4E74-90EA-478D395A0AFE}"/>
              </a:ext>
            </a:extLst>
          </p:cNvPr>
          <p:cNvSpPr txBox="1"/>
          <p:nvPr/>
        </p:nvSpPr>
        <p:spPr>
          <a:xfrm>
            <a:off x="6284580" y="877329"/>
            <a:ext cx="3317042" cy="707886"/>
          </a:xfrm>
          <a:prstGeom prst="rect">
            <a:avLst/>
          </a:prstGeom>
          <a:noFill/>
        </p:spPr>
        <p:txBody>
          <a:bodyPr wrap="square" rtlCol="0">
            <a:spAutoFit/>
          </a:bodyPr>
          <a:lstStyle/>
          <a:p>
            <a:pPr algn="ctr"/>
            <a:r>
              <a:rPr lang="en-US" altLang="zh-CN" sz="2000" dirty="0">
                <a:solidFill>
                  <a:schemeClr val="tx2">
                    <a:lumMod val="65000"/>
                    <a:lumOff val="35000"/>
                  </a:schemeClr>
                </a:solidFill>
              </a:rPr>
              <a:t>PPP</a:t>
            </a:r>
            <a:r>
              <a:rPr lang="zh-CN" altLang="en-US" sz="2000" dirty="0">
                <a:solidFill>
                  <a:schemeClr val="tx2">
                    <a:lumMod val="65000"/>
                    <a:lumOff val="35000"/>
                  </a:schemeClr>
                </a:solidFill>
              </a:rPr>
              <a:t>提供</a:t>
            </a:r>
            <a:r>
              <a:rPr lang="zh-CN" altLang="en-US" sz="2000" b="1" dirty="0">
                <a:solidFill>
                  <a:schemeClr val="tx2">
                    <a:lumMod val="65000"/>
                    <a:lumOff val="35000"/>
                  </a:schemeClr>
                </a:solidFill>
              </a:rPr>
              <a:t>未来现金流</a:t>
            </a:r>
            <a:endParaRPr lang="en-US" altLang="zh-CN" sz="2000" b="1" dirty="0">
              <a:solidFill>
                <a:schemeClr val="tx2">
                  <a:lumMod val="65000"/>
                  <a:lumOff val="35000"/>
                </a:schemeClr>
              </a:solidFill>
            </a:endParaRPr>
          </a:p>
          <a:p>
            <a:pPr algn="ctr"/>
            <a:r>
              <a:rPr lang="zh-CN" altLang="en-US" sz="2000" dirty="0">
                <a:solidFill>
                  <a:schemeClr val="tx2">
                    <a:lumMod val="65000"/>
                    <a:lumOff val="35000"/>
                  </a:schemeClr>
                </a:solidFill>
              </a:rPr>
              <a:t>作为基础资产发行</a:t>
            </a:r>
            <a:r>
              <a:rPr lang="en-US" altLang="zh-CN" sz="2000" dirty="0">
                <a:solidFill>
                  <a:schemeClr val="tx2">
                    <a:lumMod val="65000"/>
                    <a:lumOff val="35000"/>
                  </a:schemeClr>
                </a:solidFill>
              </a:rPr>
              <a:t>ABS</a:t>
            </a:r>
            <a:endParaRPr lang="zh-CN" altLang="en-US" sz="2000" dirty="0">
              <a:solidFill>
                <a:schemeClr val="tx2">
                  <a:lumMod val="65000"/>
                  <a:lumOff val="35000"/>
                </a:schemeClr>
              </a:solidFill>
            </a:endParaRPr>
          </a:p>
        </p:txBody>
      </p:sp>
      <p:sp>
        <p:nvSpPr>
          <p:cNvPr id="28" name="文本框 27">
            <a:extLst>
              <a:ext uri="{FF2B5EF4-FFF2-40B4-BE49-F238E27FC236}">
                <a16:creationId xmlns:a16="http://schemas.microsoft.com/office/drawing/2014/main" id="{A4847FB0-7BA0-4FEE-9387-DA732E1F5E8A}"/>
              </a:ext>
            </a:extLst>
          </p:cNvPr>
          <p:cNvSpPr txBox="1"/>
          <p:nvPr/>
        </p:nvSpPr>
        <p:spPr>
          <a:xfrm>
            <a:off x="1086216" y="5186194"/>
            <a:ext cx="3709813" cy="1323439"/>
          </a:xfrm>
          <a:prstGeom prst="rect">
            <a:avLst/>
          </a:prstGeom>
          <a:noFill/>
        </p:spPr>
        <p:txBody>
          <a:bodyPr wrap="square">
            <a:spAutoFit/>
          </a:bodyPr>
          <a:lstStyle/>
          <a:p>
            <a:r>
              <a:rPr lang="zh-CN" altLang="en-US" sz="2000" dirty="0">
                <a:solidFill>
                  <a:schemeClr val="tx2">
                    <a:lumMod val="65000"/>
                    <a:lumOff val="35000"/>
                  </a:schemeClr>
                </a:solidFill>
              </a:rPr>
              <a:t>发行</a:t>
            </a:r>
            <a:r>
              <a:rPr lang="en-US" altLang="zh-CN" sz="2000" dirty="0">
                <a:solidFill>
                  <a:schemeClr val="tx2">
                    <a:lumMod val="65000"/>
                    <a:lumOff val="35000"/>
                  </a:schemeClr>
                </a:solidFill>
              </a:rPr>
              <a:t>ABS</a:t>
            </a:r>
            <a:r>
              <a:rPr lang="zh-CN" altLang="en-US" sz="2000" dirty="0">
                <a:solidFill>
                  <a:schemeClr val="tx2">
                    <a:lumMod val="65000"/>
                    <a:lumOff val="35000"/>
                  </a:schemeClr>
                </a:solidFill>
              </a:rPr>
              <a:t>募集资金</a:t>
            </a:r>
            <a:endParaRPr lang="en-US" altLang="zh-CN" sz="2000" dirty="0">
              <a:solidFill>
                <a:schemeClr val="tx2">
                  <a:lumMod val="65000"/>
                  <a:lumOff val="35000"/>
                </a:schemeClr>
              </a:solidFill>
            </a:endParaRPr>
          </a:p>
          <a:p>
            <a:r>
              <a:rPr lang="zh-CN" altLang="en-US" sz="2000" dirty="0">
                <a:solidFill>
                  <a:schemeClr val="tx2">
                    <a:lumMod val="65000"/>
                    <a:lumOff val="35000"/>
                  </a:schemeClr>
                </a:solidFill>
              </a:rPr>
              <a:t>置换建设期高利率的项目贷款</a:t>
            </a:r>
            <a:endParaRPr lang="en-US" altLang="zh-CN" sz="2000" dirty="0">
              <a:solidFill>
                <a:schemeClr val="tx2">
                  <a:lumMod val="65000"/>
                  <a:lumOff val="35000"/>
                </a:schemeClr>
              </a:solidFill>
            </a:endParaRPr>
          </a:p>
          <a:p>
            <a:r>
              <a:rPr lang="zh-CN" altLang="en-US" sz="2000" dirty="0">
                <a:solidFill>
                  <a:schemeClr val="tx2">
                    <a:lumMod val="65000"/>
                    <a:lumOff val="35000"/>
                  </a:schemeClr>
                </a:solidFill>
              </a:rPr>
              <a:t>或提前偿付</a:t>
            </a:r>
            <a:r>
              <a:rPr lang="en-US" altLang="zh-CN" sz="2000" dirty="0">
                <a:solidFill>
                  <a:schemeClr val="tx2">
                    <a:lumMod val="65000"/>
                    <a:lumOff val="35000"/>
                  </a:schemeClr>
                </a:solidFill>
              </a:rPr>
              <a:t>PPP</a:t>
            </a:r>
            <a:r>
              <a:rPr lang="zh-CN" altLang="en-US" sz="2000" dirty="0">
                <a:solidFill>
                  <a:schemeClr val="tx2">
                    <a:lumMod val="65000"/>
                    <a:lumOff val="35000"/>
                  </a:schemeClr>
                </a:solidFill>
              </a:rPr>
              <a:t>项目专项债券</a:t>
            </a:r>
            <a:br>
              <a:rPr lang="en-US" altLang="zh-CN" sz="2000" dirty="0">
                <a:solidFill>
                  <a:schemeClr val="tx2">
                    <a:lumMod val="65000"/>
                    <a:lumOff val="35000"/>
                  </a:schemeClr>
                </a:solidFill>
              </a:rPr>
            </a:br>
            <a:r>
              <a:rPr lang="zh-CN" altLang="en-US" sz="2000" dirty="0">
                <a:solidFill>
                  <a:schemeClr val="tx2">
                    <a:lumMod val="65000"/>
                    <a:lumOff val="35000"/>
                  </a:schemeClr>
                </a:solidFill>
              </a:rPr>
              <a:t>盘活存量</a:t>
            </a:r>
            <a:r>
              <a:rPr lang="en-US" altLang="zh-CN" sz="2000" dirty="0">
                <a:solidFill>
                  <a:schemeClr val="tx2">
                    <a:lumMod val="65000"/>
                    <a:lumOff val="35000"/>
                  </a:schemeClr>
                </a:solidFill>
              </a:rPr>
              <a:t>PPP</a:t>
            </a:r>
            <a:r>
              <a:rPr lang="zh-CN" altLang="en-US" sz="2000" dirty="0">
                <a:solidFill>
                  <a:schemeClr val="tx2">
                    <a:lumMod val="65000"/>
                    <a:lumOff val="35000"/>
                  </a:schemeClr>
                </a:solidFill>
              </a:rPr>
              <a:t>项目资产</a:t>
            </a:r>
          </a:p>
        </p:txBody>
      </p:sp>
      <p:sp>
        <p:nvSpPr>
          <p:cNvPr id="10" name="左大括号 9">
            <a:extLst>
              <a:ext uri="{FF2B5EF4-FFF2-40B4-BE49-F238E27FC236}">
                <a16:creationId xmlns:a16="http://schemas.microsoft.com/office/drawing/2014/main" id="{16A31B83-9BFF-4D28-A7BE-F366666F2237}"/>
              </a:ext>
            </a:extLst>
          </p:cNvPr>
          <p:cNvSpPr/>
          <p:nvPr/>
        </p:nvSpPr>
        <p:spPr>
          <a:xfrm>
            <a:off x="9252773" y="592590"/>
            <a:ext cx="202850" cy="923330"/>
          </a:xfrm>
          <a:prstGeom prst="leftBrace">
            <a:avLst>
              <a:gd name="adj1" fmla="val 50242"/>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tx2">
                  <a:lumMod val="65000"/>
                  <a:lumOff val="35000"/>
                </a:schemeClr>
              </a:solidFill>
            </a:endParaRPr>
          </a:p>
        </p:txBody>
      </p:sp>
      <p:sp>
        <p:nvSpPr>
          <p:cNvPr id="12" name="文本框 11">
            <a:extLst>
              <a:ext uri="{FF2B5EF4-FFF2-40B4-BE49-F238E27FC236}">
                <a16:creationId xmlns:a16="http://schemas.microsoft.com/office/drawing/2014/main" id="{F79D36D5-DE44-4DB6-B0B2-4F2A9556E246}"/>
              </a:ext>
            </a:extLst>
          </p:cNvPr>
          <p:cNvSpPr txBox="1"/>
          <p:nvPr/>
        </p:nvSpPr>
        <p:spPr>
          <a:xfrm>
            <a:off x="9503797" y="352666"/>
            <a:ext cx="2090337" cy="1289456"/>
          </a:xfrm>
          <a:prstGeom prst="rect">
            <a:avLst/>
          </a:prstGeom>
          <a:noFill/>
        </p:spPr>
        <p:txBody>
          <a:bodyPr wrap="square" rtlCol="0">
            <a:spAutoFit/>
          </a:bodyPr>
          <a:lstStyle/>
          <a:p>
            <a:pPr>
              <a:lnSpc>
                <a:spcPct val="150000"/>
              </a:lnSpc>
            </a:pPr>
            <a:r>
              <a:rPr lang="zh-CN" altLang="en-US" dirty="0">
                <a:solidFill>
                  <a:schemeClr val="tx2">
                    <a:lumMod val="65000"/>
                    <a:lumOff val="35000"/>
                  </a:schemeClr>
                </a:solidFill>
              </a:rPr>
              <a:t>使用者付费</a:t>
            </a:r>
            <a:endParaRPr lang="en-US" altLang="zh-CN" dirty="0">
              <a:solidFill>
                <a:schemeClr val="tx2">
                  <a:lumMod val="65000"/>
                  <a:lumOff val="35000"/>
                </a:schemeClr>
              </a:solidFill>
            </a:endParaRPr>
          </a:p>
          <a:p>
            <a:pPr>
              <a:lnSpc>
                <a:spcPct val="150000"/>
              </a:lnSpc>
            </a:pPr>
            <a:r>
              <a:rPr lang="zh-CN" altLang="en-US" dirty="0">
                <a:solidFill>
                  <a:schemeClr val="tx2">
                    <a:lumMod val="65000"/>
                    <a:lumOff val="35000"/>
                  </a:schemeClr>
                </a:solidFill>
              </a:rPr>
              <a:t>政府付费</a:t>
            </a:r>
            <a:endParaRPr lang="en-US" altLang="zh-CN" dirty="0">
              <a:solidFill>
                <a:schemeClr val="tx2">
                  <a:lumMod val="65000"/>
                  <a:lumOff val="35000"/>
                </a:schemeClr>
              </a:solidFill>
            </a:endParaRPr>
          </a:p>
          <a:p>
            <a:pPr>
              <a:lnSpc>
                <a:spcPct val="150000"/>
              </a:lnSpc>
            </a:pPr>
            <a:r>
              <a:rPr lang="zh-CN" altLang="en-US" dirty="0">
                <a:solidFill>
                  <a:schemeClr val="tx2">
                    <a:lumMod val="65000"/>
                    <a:lumOff val="35000"/>
                  </a:schemeClr>
                </a:solidFill>
              </a:rPr>
              <a:t>可行性缺口补助</a:t>
            </a:r>
          </a:p>
        </p:txBody>
      </p:sp>
    </p:spTree>
    <p:extLst>
      <p:ext uri="{BB962C8B-B14F-4D97-AF65-F5344CB8AC3E}">
        <p14:creationId xmlns:p14="http://schemas.microsoft.com/office/powerpoint/2010/main" val="1847436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8" grpId="0"/>
      <p:bldP spid="28" grpId="0"/>
      <p:bldP spid="10"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FF884A8-1718-464E-83AC-170FB55B6FB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356" b="99776" l="9806" r="89990">
                        <a14:foregroundMark x1="30235" y1="18568" x2="30235" y2="18568"/>
                        <a14:foregroundMark x1="30644" y1="18345" x2="20429" y2="18121"/>
                        <a14:foregroundMark x1="20429" y1="18121" x2="15730" y2="13870"/>
                        <a14:foregroundMark x1="17530" y1="7591" x2="18488" y2="4251"/>
                        <a14:foregroundMark x1="18488" y1="4251" x2="19398" y2="4210"/>
                        <a14:foregroundMark x1="29383" y1="6304" x2="31665" y2="12752"/>
                        <a14:foregroundMark x1="31665" y1="12752" x2="31563" y2="18121"/>
                        <a14:foregroundMark x1="44025" y1="5817" x2="46170" y2="18121"/>
                        <a14:foregroundMark x1="46170" y1="18121" x2="51175" y2="19239"/>
                        <a14:foregroundMark x1="51175" y1="19239" x2="56078" y2="15436"/>
                        <a14:foregroundMark x1="56078" y1="15436" x2="51073" y2="7383"/>
                        <a14:foregroundMark x1="51073" y1="7383" x2="46067" y2="9396"/>
                        <a14:foregroundMark x1="46067" y1="9396" x2="44535" y2="11409"/>
                        <a14:foregroundMark x1="78652" y1="43400" x2="73647" y2="45861"/>
                        <a14:foregroundMark x1="73647" y1="45861" x2="78652" y2="49664"/>
                        <a14:foregroundMark x1="78652" y1="49664" x2="75077" y2="41611"/>
                        <a14:foregroundMark x1="75077" y1="41611" x2="71297" y2="46980"/>
                        <a14:foregroundMark x1="67518" y1="39374" x2="62104" y2="36913"/>
                        <a14:foregroundMark x1="62104" y1="36913" x2="60981" y2="37136"/>
                        <a14:foregroundMark x1="69152" y1="39150" x2="58121" y2="38479"/>
                        <a14:foregroundMark x1="58121" y1="38479" x2="57916" y2="38702"/>
                        <a14:foregroundMark x1="68539" y1="39374" x2="58938" y2="38255"/>
                        <a14:foregroundMark x1="68233" y1="36913" x2="64862" y2="37584"/>
                        <a14:foregroundMark x1="67824" y1="38255" x2="58325" y2="38255"/>
                        <a14:foregroundMark x1="60674" y1="38031" x2="59653" y2="37360"/>
                        <a14:foregroundMark x1="59346" y1="37584" x2="58529" y2="37584"/>
                        <a14:foregroundMark x1="33606" y1="20582" x2="40858" y2="29754"/>
                        <a14:foregroundMark x1="33708" y1="18792" x2="38304" y2="24385"/>
                        <a14:foregroundMark x1="38304" y1="24385" x2="38713" y2="24609"/>
                        <a14:foregroundMark x1="42167" y1="29985" x2="42594" y2="30425"/>
                        <a14:foregroundMark x1="32176" y1="19687" x2="42056" y2="29871"/>
                        <a14:foregroundMark x1="17365" y1="55481" x2="18693" y2="71141"/>
                        <a14:foregroundMark x1="33095" y1="39597" x2="40552" y2="35123"/>
                        <a14:foregroundMark x1="52094" y1="36018" x2="58018" y2="36018"/>
                        <a14:foregroundMark x1="58018" y1="36018" x2="68335" y2="35347"/>
                        <a14:foregroundMark x1="68335" y1="35347" x2="71093" y2="35570"/>
                        <a14:foregroundMark x1="60674" y1="79866" x2="71910" y2="79866"/>
                        <a14:foregroundMark x1="29826" y1="79195" x2="46272" y2="80537"/>
                        <a14:foregroundMark x1="12972" y1="92394" x2="20225" y2="91946"/>
                        <a14:foregroundMark x1="20225" y1="91946" x2="42901" y2="92394"/>
                        <a14:foregroundMark x1="11338" y1="89933" x2="21348" y2="94855"/>
                        <a14:foregroundMark x1="11236" y1="97092" x2="16241" y2="97092"/>
                        <a14:foregroundMark x1="16241" y1="97092" x2="27988" y2="96421"/>
                        <a14:foregroundMark x1="27988" y1="96421" x2="28601" y2="96421"/>
                        <a14:foregroundMark x1="37692" y1="95749" x2="66394" y2="94407"/>
                        <a14:foregroundMark x1="66394" y1="94407" x2="68029" y2="94407"/>
                        <a14:foregroundMark x1="74770" y1="94183" x2="85393" y2="94855"/>
                        <a14:foregroundMark x1="87028" y1="91723" x2="88764" y2="93960"/>
                        <a14:foregroundMark x1="89275" y1="89485" x2="88968" y2="99776"/>
                        <a14:foregroundMark x1="89275" y1="88143" x2="69152" y2="89262"/>
                        <a14:foregroundMark x1="86210" y1="87919" x2="79248" y2="87261"/>
                        <a14:foregroundMark x1="78284" y1="88010" x2="78345" y2="89933"/>
                        <a14:foregroundMark x1="77017" y1="48322" x2="77851" y2="74443"/>
                        <a14:foregroundMark x1="17058" y1="57718" x2="16956" y2="63087"/>
                        <a14:foregroundMark x1="34116" y1="65548" x2="41675" y2="59508"/>
                        <a14:foregroundMark x1="61287" y1="51902" x2="66292" y2="52349"/>
                        <a14:foregroundMark x1="16037" y1="12752" x2="16547" y2="18792"/>
                        <a14:foregroundMark x1="16650" y1="18792" x2="20838" y2="19687"/>
                        <a14:foregroundMark x1="34116" y1="10738" x2="46578" y2="23266"/>
                        <a14:foregroundMark x1="33504" y1="12528" x2="34525" y2="14094"/>
                        <a14:foregroundMark x1="16139" y1="40940" x2="15832" y2="52125"/>
                        <a14:foregroundMark x1="31767" y1="37808" x2="37692" y2="38926"/>
                        <a14:foregroundMark x1="32482" y1="36465" x2="37385" y2="37584"/>
                        <a14:foregroundMark x1="32993" y1="23043" x2="32993" y2="23043"/>
                        <a14:foregroundMark x1="34014" y1="23043" x2="38407" y2="28188"/>
                        <a14:foregroundMark x1="38407" y1="28188" x2="38713" y2="28188"/>
                        <a14:foregroundMark x1="11645" y1="88367" x2="18284" y2="88591"/>
                        <a14:foregroundMark x1="15015" y1="88814" x2="20633" y2="88367"/>
                        <a14:foregroundMark x1="20633" y1="88367" x2="28396" y2="88814"/>
                        <a14:foregroundMark x1="17978" y1="89262" x2="30235" y2="89262"/>
                        <a14:foregroundMark x1="30235" y1="89262" x2="35138" y2="89038"/>
                        <a14:foregroundMark x1="23800" y1="87919" x2="33810" y2="87696"/>
                        <a14:foregroundMark x1="52911" y1="80761" x2="59040" y2="81655"/>
                        <a14:foregroundMark x1="58223" y1="88367" x2="63534" y2="87919"/>
                        <a14:foregroundMark x1="63534" y1="87919" x2="63943" y2="87919"/>
                        <a14:foregroundMark x1="65066" y1="89038" x2="70684" y2="88814"/>
                        <a14:foregroundMark x1="70684" y1="88814" x2="72421" y2="88814"/>
                        <a14:foregroundMark x1="75587" y1="88814" x2="79775" y2="87696"/>
                        <a14:foregroundMark x1="73340" y1="90380" x2="76813" y2="89933"/>
                        <a14:foregroundMark x1="59857" y1="53915" x2="71604" y2="54810"/>
                        <a14:foregroundMark x1="43309" y1="3356" x2="59755" y2="5817"/>
                        <a14:foregroundMark x1="57610" y1="8054" x2="58938" y2="21253"/>
                        <a14:foregroundMark x1="42390" y1="6264" x2="42492" y2="7606"/>
                        <a14:foregroundMark x1="42594" y1="7606" x2="43003" y2="11186"/>
                        <a14:foregroundMark x1="43207" y1="6488" x2="42594" y2="4922"/>
                        <a14:foregroundMark x1="33708" y1="12304" x2="33912" y2="12975"/>
                        <a14:backgroundMark x1="24821" y1="895" x2="24821" y2="895"/>
                        <a14:backgroundMark x1="25128" y1="2237" x2="38100" y2="2461"/>
                        <a14:backgroundMark x1="42235" y1="1731" x2="43892" y2="1438"/>
                        <a14:backgroundMark x1="38100" y1="2461" x2="42004" y2="1772"/>
                        <a14:backgroundMark x1="20225" y1="1566" x2="26660" y2="3132"/>
                        <a14:backgroundMark x1="15322" y1="7383" x2="15787" y2="12852"/>
                        <a14:backgroundMark x1="20020" y1="29083" x2="27273" y2="29978"/>
                        <a14:backgroundMark x1="27273" y1="29978" x2="15730" y2="25503"/>
                        <a14:backgroundMark x1="15730" y1="25503" x2="16139" y2="25727"/>
                        <a14:backgroundMark x1="30439" y1="29083" x2="34525" y2="30425"/>
                        <a14:backgroundMark x1="33810" y1="30201" x2="36568" y2="31767"/>
                        <a14:backgroundMark x1="38713" y1="33110" x2="40960" y2="33781"/>
                        <a14:backgroundMark x1="71808" y1="83445" x2="79328" y2="84047"/>
                        <a14:backgroundMark x1="72727" y1="79195" x2="77732" y2="78300"/>
                        <a14:backgroundMark x1="77732" y1="78300" x2="81103" y2="78300"/>
                        <a14:backgroundMark x1="58022" y1="85011" x2="59175" y2="85011"/>
                        <a14:backgroundMark x1="64796" y1="84984" x2="76404" y2="84564"/>
                        <a14:backgroundMark x1="63739" y1="65996" x2="69356" y2="64653"/>
                        <a14:backgroundMark x1="63943" y1="7830" x2="66599" y2="14094"/>
                        <a14:backgroundMark x1="31256" y1="61745" x2="32278" y2="61745"/>
                      </a14:backgroundRemoval>
                    </a14:imgEffect>
                  </a14:imgLayer>
                </a14:imgProps>
              </a:ext>
            </a:extLst>
          </a:blip>
          <a:srcRect l="9055" r="7922"/>
          <a:stretch/>
        </p:blipFill>
        <p:spPr>
          <a:xfrm>
            <a:off x="1240568" y="1080509"/>
            <a:ext cx="9710863" cy="5340513"/>
          </a:xfrm>
          <a:prstGeom prst="rect">
            <a:avLst/>
          </a:prstGeom>
        </p:spPr>
      </p:pic>
      <p:sp>
        <p:nvSpPr>
          <p:cNvPr id="5" name="标题 31">
            <a:extLst>
              <a:ext uri="{FF2B5EF4-FFF2-40B4-BE49-F238E27FC236}">
                <a16:creationId xmlns:a16="http://schemas.microsoft.com/office/drawing/2014/main" id="{30E95BE8-4664-4D5A-B3ED-F2207C110595}"/>
              </a:ext>
            </a:extLst>
          </p:cNvPr>
          <p:cNvSpPr txBox="1">
            <a:spLocks/>
          </p:cNvSpPr>
          <p:nvPr/>
        </p:nvSpPr>
        <p:spPr>
          <a:xfrm>
            <a:off x="597866" y="495734"/>
            <a:ext cx="3879588"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PPP</a:t>
            </a:r>
            <a:r>
              <a:rPr lang="zh-CN" altLang="en-US" dirty="0"/>
              <a:t>项目资产证券化</a:t>
            </a:r>
          </a:p>
        </p:txBody>
      </p:sp>
      <p:sp>
        <p:nvSpPr>
          <p:cNvPr id="7" name="文本框 6">
            <a:extLst>
              <a:ext uri="{FF2B5EF4-FFF2-40B4-BE49-F238E27FC236}">
                <a16:creationId xmlns:a16="http://schemas.microsoft.com/office/drawing/2014/main" id="{FCC40D85-1F11-444F-AA5C-10392FE9B03F}"/>
              </a:ext>
            </a:extLst>
          </p:cNvPr>
          <p:cNvSpPr txBox="1"/>
          <p:nvPr/>
        </p:nvSpPr>
        <p:spPr>
          <a:xfrm>
            <a:off x="597866" y="3213980"/>
            <a:ext cx="1493822" cy="646331"/>
          </a:xfrm>
          <a:prstGeom prst="rect">
            <a:avLst/>
          </a:prstGeom>
          <a:noFill/>
        </p:spPr>
        <p:txBody>
          <a:bodyPr wrap="square" rtlCol="0">
            <a:spAutoFit/>
          </a:bodyPr>
          <a:lstStyle/>
          <a:p>
            <a:pPr algn="r"/>
            <a:r>
              <a:rPr lang="zh-CN" altLang="en-US" dirty="0"/>
              <a:t>原</a:t>
            </a:r>
            <a:r>
              <a:rPr lang="en-US" altLang="zh-CN" dirty="0"/>
              <a:t>PPP</a:t>
            </a:r>
            <a:r>
              <a:rPr lang="zh-CN" altLang="en-US" dirty="0"/>
              <a:t>项目的</a:t>
            </a:r>
            <a:r>
              <a:rPr lang="en-US" altLang="zh-CN" dirty="0"/>
              <a:t>SPV</a:t>
            </a:r>
            <a:endParaRPr lang="zh-CN" altLang="en-US" dirty="0"/>
          </a:p>
        </p:txBody>
      </p:sp>
      <p:sp>
        <p:nvSpPr>
          <p:cNvPr id="8" name="等腰三角形 7">
            <a:extLst>
              <a:ext uri="{FF2B5EF4-FFF2-40B4-BE49-F238E27FC236}">
                <a16:creationId xmlns:a16="http://schemas.microsoft.com/office/drawing/2014/main" id="{088AE123-F0E5-492B-B7AD-880079E633F4}"/>
              </a:ext>
            </a:extLst>
          </p:cNvPr>
          <p:cNvSpPr/>
          <p:nvPr/>
        </p:nvSpPr>
        <p:spPr>
          <a:xfrm>
            <a:off x="2091688" y="3171343"/>
            <a:ext cx="217283" cy="19917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62DC"/>
              </a:solidFill>
            </a:endParaRPr>
          </a:p>
        </p:txBody>
      </p:sp>
      <p:sp>
        <p:nvSpPr>
          <p:cNvPr id="10" name="文本框 9">
            <a:extLst>
              <a:ext uri="{FF2B5EF4-FFF2-40B4-BE49-F238E27FC236}">
                <a16:creationId xmlns:a16="http://schemas.microsoft.com/office/drawing/2014/main" id="{B382D509-98D9-4EBC-A4A0-ECEA1B8CC847}"/>
              </a:ext>
            </a:extLst>
          </p:cNvPr>
          <p:cNvSpPr txBox="1"/>
          <p:nvPr/>
        </p:nvSpPr>
        <p:spPr>
          <a:xfrm>
            <a:off x="9316016" y="3860311"/>
            <a:ext cx="1916317"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银行理财资金</a:t>
            </a:r>
            <a:endParaRPr lang="en-US" altLang="zh-CN" dirty="0"/>
          </a:p>
          <a:p>
            <a:pPr marL="285750" indent="-285750">
              <a:buFont typeface="Arial" panose="020B0604020202020204" pitchFamily="34" charset="0"/>
              <a:buChar char="•"/>
            </a:pPr>
            <a:r>
              <a:rPr lang="zh-CN" altLang="en-US" dirty="0"/>
              <a:t>保险公司</a:t>
            </a:r>
          </a:p>
        </p:txBody>
      </p:sp>
      <p:sp>
        <p:nvSpPr>
          <p:cNvPr id="11" name="文本框 10">
            <a:extLst>
              <a:ext uri="{FF2B5EF4-FFF2-40B4-BE49-F238E27FC236}">
                <a16:creationId xmlns:a16="http://schemas.microsoft.com/office/drawing/2014/main" id="{93FCC66E-9B07-4BB4-B731-5DD5289D01E7}"/>
              </a:ext>
            </a:extLst>
          </p:cNvPr>
          <p:cNvSpPr txBox="1"/>
          <p:nvPr/>
        </p:nvSpPr>
        <p:spPr>
          <a:xfrm>
            <a:off x="3974471" y="3304514"/>
            <a:ext cx="1104523" cy="369332"/>
          </a:xfrm>
          <a:prstGeom prst="rect">
            <a:avLst/>
          </a:prstGeom>
          <a:noFill/>
        </p:spPr>
        <p:txBody>
          <a:bodyPr wrap="square" rtlCol="0">
            <a:spAutoFit/>
          </a:bodyPr>
          <a:lstStyle/>
          <a:p>
            <a:r>
              <a:rPr lang="zh-CN" altLang="en-US" dirty="0"/>
              <a:t>风险隔离</a:t>
            </a:r>
          </a:p>
        </p:txBody>
      </p:sp>
      <p:sp>
        <p:nvSpPr>
          <p:cNvPr id="12" name="文本框 11">
            <a:extLst>
              <a:ext uri="{FF2B5EF4-FFF2-40B4-BE49-F238E27FC236}">
                <a16:creationId xmlns:a16="http://schemas.microsoft.com/office/drawing/2014/main" id="{C218C3BF-4E3C-4CEE-A9E9-6B757C2A6B24}"/>
              </a:ext>
            </a:extLst>
          </p:cNvPr>
          <p:cNvSpPr txBox="1"/>
          <p:nvPr/>
        </p:nvSpPr>
        <p:spPr>
          <a:xfrm>
            <a:off x="1729549" y="6319114"/>
            <a:ext cx="2091013" cy="369332"/>
          </a:xfrm>
          <a:prstGeom prst="rect">
            <a:avLst/>
          </a:prstGeom>
          <a:noFill/>
        </p:spPr>
        <p:txBody>
          <a:bodyPr wrap="square" rtlCol="0">
            <a:spAutoFit/>
          </a:bodyPr>
          <a:lstStyle/>
          <a:p>
            <a:r>
              <a:rPr lang="zh-CN" altLang="en-US" dirty="0"/>
              <a:t>信用增级→</a:t>
            </a:r>
            <a:r>
              <a:rPr lang="en-US" altLang="zh-CN" dirty="0"/>
              <a:t>AA</a:t>
            </a:r>
            <a:r>
              <a:rPr lang="zh-CN" altLang="en-US" dirty="0"/>
              <a:t>级</a:t>
            </a:r>
          </a:p>
        </p:txBody>
      </p:sp>
      <p:sp>
        <p:nvSpPr>
          <p:cNvPr id="2" name="矩形: 圆角 1">
            <a:extLst>
              <a:ext uri="{FF2B5EF4-FFF2-40B4-BE49-F238E27FC236}">
                <a16:creationId xmlns:a16="http://schemas.microsoft.com/office/drawing/2014/main" id="{C2E6FC94-4C0F-4FA9-92F7-377A32851B06}"/>
              </a:ext>
            </a:extLst>
          </p:cNvPr>
          <p:cNvSpPr/>
          <p:nvPr/>
        </p:nvSpPr>
        <p:spPr>
          <a:xfrm>
            <a:off x="4291343" y="2942376"/>
            <a:ext cx="787651" cy="36213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70319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C03EBF6-493D-4438-9E14-73BF1549C571}"/>
              </a:ext>
            </a:extLst>
          </p:cNvPr>
          <p:cNvSpPr>
            <a:spLocks noGrp="1"/>
          </p:cNvSpPr>
          <p:nvPr>
            <p:ph type="body" sz="quarter" idx="10"/>
          </p:nvPr>
        </p:nvSpPr>
        <p:spPr>
          <a:xfrm>
            <a:off x="3096302" y="2384548"/>
            <a:ext cx="870751" cy="757130"/>
          </a:xfrm>
        </p:spPr>
        <p:txBody>
          <a:bodyPr/>
          <a:lstStyle/>
          <a:p>
            <a:r>
              <a:rPr lang="en-US" altLang="zh-CN" dirty="0"/>
              <a:t>03</a:t>
            </a:r>
            <a:endParaRPr lang="zh-CN" altLang="en-US" dirty="0"/>
          </a:p>
        </p:txBody>
      </p:sp>
      <p:sp>
        <p:nvSpPr>
          <p:cNvPr id="2" name="标题 1">
            <a:extLst>
              <a:ext uri="{FF2B5EF4-FFF2-40B4-BE49-F238E27FC236}">
                <a16:creationId xmlns:a16="http://schemas.microsoft.com/office/drawing/2014/main" id="{27EDFC20-D7B3-46A7-88AA-B24E07CFDBEB}"/>
              </a:ext>
            </a:extLst>
          </p:cNvPr>
          <p:cNvSpPr>
            <a:spLocks noGrp="1"/>
          </p:cNvSpPr>
          <p:nvPr>
            <p:ph type="title"/>
          </p:nvPr>
        </p:nvSpPr>
        <p:spPr>
          <a:xfrm>
            <a:off x="3867728" y="2078754"/>
            <a:ext cx="2351926" cy="1200329"/>
          </a:xfrm>
        </p:spPr>
        <p:txBody>
          <a:bodyPr/>
          <a:lstStyle/>
          <a:p>
            <a:pPr>
              <a:lnSpc>
                <a:spcPct val="100000"/>
              </a:lnSpc>
            </a:pPr>
            <a:r>
              <a:rPr lang="af-ZA" altLang="zh-CN" dirty="0"/>
              <a:t>PPP+ABS</a:t>
            </a:r>
            <a:br>
              <a:rPr lang="af-ZA" altLang="zh-CN" dirty="0"/>
            </a:br>
            <a:r>
              <a:rPr lang="zh-CN" altLang="en-US" dirty="0"/>
              <a:t>案例分析</a:t>
            </a:r>
            <a:endParaRPr lang="af-ZA" altLang="zh-CN" dirty="0"/>
          </a:p>
        </p:txBody>
      </p:sp>
    </p:spTree>
    <p:extLst>
      <p:ext uri="{BB962C8B-B14F-4D97-AF65-F5344CB8AC3E}">
        <p14:creationId xmlns:p14="http://schemas.microsoft.com/office/powerpoint/2010/main" val="1564106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1">
            <a:extLst>
              <a:ext uri="{FF2B5EF4-FFF2-40B4-BE49-F238E27FC236}">
                <a16:creationId xmlns:a16="http://schemas.microsoft.com/office/drawing/2014/main" id="{EE9B0A09-19E9-4EF2-AECC-5412E768A3D8}"/>
              </a:ext>
            </a:extLst>
          </p:cNvPr>
          <p:cNvSpPr txBox="1">
            <a:spLocks/>
          </p:cNvSpPr>
          <p:nvPr/>
        </p:nvSpPr>
        <p:spPr>
          <a:xfrm>
            <a:off x="597866" y="495734"/>
            <a:ext cx="1826141"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zh-CN" altLang="en-US" dirty="0"/>
              <a:t>案例简介</a:t>
            </a:r>
          </a:p>
        </p:txBody>
      </p:sp>
      <p:sp>
        <p:nvSpPr>
          <p:cNvPr id="4" name="文本框 3">
            <a:extLst>
              <a:ext uri="{FF2B5EF4-FFF2-40B4-BE49-F238E27FC236}">
                <a16:creationId xmlns:a16="http://schemas.microsoft.com/office/drawing/2014/main" id="{F0C7E10A-1AE5-43B2-8892-2F061F7ECCB5}"/>
              </a:ext>
            </a:extLst>
          </p:cNvPr>
          <p:cNvSpPr txBox="1"/>
          <p:nvPr/>
        </p:nvSpPr>
        <p:spPr>
          <a:xfrm>
            <a:off x="5818022" y="252702"/>
            <a:ext cx="5776112" cy="1169551"/>
          </a:xfrm>
          <a:prstGeom prst="rect">
            <a:avLst/>
          </a:prstGeom>
          <a:noFill/>
        </p:spPr>
        <p:txBody>
          <a:bodyPr wrap="square">
            <a:spAutoFit/>
          </a:bodyPr>
          <a:lstStyle/>
          <a:p>
            <a:pPr algn="r">
              <a:lnSpc>
                <a:spcPct val="150000"/>
              </a:lnSpc>
            </a:pPr>
            <a:r>
              <a:rPr lang="zh-CN" altLang="en-US" sz="2800" b="1" dirty="0">
                <a:latin typeface="微软雅黑" panose="020B0503020204020204" pitchFamily="34" charset="-122"/>
                <a:ea typeface="微软雅黑" panose="020B0503020204020204" pitchFamily="34" charset="-122"/>
              </a:rPr>
              <a:t>大成西黄河大桥通行费收入收益权</a:t>
            </a:r>
            <a:endParaRPr lang="en-US" altLang="zh-CN" sz="2800" b="1" dirty="0">
              <a:latin typeface="微软雅黑" panose="020B0503020204020204" pitchFamily="34" charset="-122"/>
              <a:ea typeface="微软雅黑" panose="020B0503020204020204" pitchFamily="34" charset="-122"/>
            </a:endParaRPr>
          </a:p>
          <a:p>
            <a:pPr algn="r"/>
            <a:r>
              <a:rPr lang="zh-CN" altLang="en-US" sz="2800" b="1" dirty="0">
                <a:latin typeface="微软雅黑" panose="020B0503020204020204" pitchFamily="34" charset="-122"/>
                <a:ea typeface="微软雅黑" panose="020B0503020204020204" pitchFamily="34" charset="-122"/>
              </a:rPr>
              <a:t>专项资产管理计划</a:t>
            </a:r>
            <a:endParaRPr lang="en-US" altLang="zh-CN" sz="2800" b="1"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C7A7CD4F-DDC4-455C-944A-1351DCC223E2}"/>
              </a:ext>
            </a:extLst>
          </p:cNvPr>
          <p:cNvGrpSpPr/>
          <p:nvPr/>
        </p:nvGrpSpPr>
        <p:grpSpPr>
          <a:xfrm>
            <a:off x="402272" y="1524448"/>
            <a:ext cx="7301013" cy="3664191"/>
            <a:chOff x="420379" y="1736671"/>
            <a:chExt cx="7301013" cy="3664191"/>
          </a:xfrm>
        </p:grpSpPr>
        <p:sp>
          <p:nvSpPr>
            <p:cNvPr id="2" name="矩形 1">
              <a:extLst>
                <a:ext uri="{FF2B5EF4-FFF2-40B4-BE49-F238E27FC236}">
                  <a16:creationId xmlns:a16="http://schemas.microsoft.com/office/drawing/2014/main" id="{EC1990FA-8408-4166-9732-440B30A3FD06}"/>
                </a:ext>
              </a:extLst>
            </p:cNvPr>
            <p:cNvSpPr/>
            <p:nvPr/>
          </p:nvSpPr>
          <p:spPr>
            <a:xfrm>
              <a:off x="1112362" y="2087294"/>
              <a:ext cx="6609030" cy="3313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1AB59D6-1797-49E0-9CCF-D3C17627B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79" y="1736671"/>
              <a:ext cx="6690673" cy="2847253"/>
            </a:xfrm>
            <a:prstGeom prst="rect">
              <a:avLst/>
            </a:prstGeom>
            <a:ln>
              <a:noFill/>
            </a:ln>
            <a:effectLst>
              <a:outerShdw blurRad="292100" dist="139700" dir="2700000" algn="tl" rotWithShape="0">
                <a:srgbClr val="333333">
                  <a:alpha val="65000"/>
                </a:srgbClr>
              </a:outerShdw>
            </a:effectLst>
          </p:spPr>
        </p:pic>
      </p:grpSp>
      <p:sp>
        <p:nvSpPr>
          <p:cNvPr id="6" name="文本框 5">
            <a:extLst>
              <a:ext uri="{FF2B5EF4-FFF2-40B4-BE49-F238E27FC236}">
                <a16:creationId xmlns:a16="http://schemas.microsoft.com/office/drawing/2014/main" id="{480975FC-3A19-4136-AD9F-76BC70DFD31F}"/>
              </a:ext>
            </a:extLst>
          </p:cNvPr>
          <p:cNvSpPr txBox="1"/>
          <p:nvPr/>
        </p:nvSpPr>
        <p:spPr>
          <a:xfrm>
            <a:off x="7548689" y="2600656"/>
            <a:ext cx="3795883" cy="1422954"/>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大成西黄河大桥收益权</a:t>
            </a:r>
            <a:r>
              <a:rPr lang="en-US" altLang="zh-CN" sz="2000" dirty="0">
                <a:latin typeface="微软雅黑" panose="020B0503020204020204" pitchFamily="34" charset="-122"/>
                <a:ea typeface="微软雅黑" panose="020B0503020204020204" pitchFamily="34" charset="-122"/>
              </a:rPr>
              <a:t>ABS</a:t>
            </a:r>
            <a:r>
              <a:rPr lang="zh-CN" altLang="en-US" sz="2000" dirty="0">
                <a:latin typeface="微软雅黑" panose="020B0503020204020204" pitchFamily="34" charset="-122"/>
                <a:ea typeface="微软雅黑" panose="020B0503020204020204" pitchFamily="34" charset="-122"/>
              </a:rPr>
              <a:t>是</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我国资产证券化市场上首单违约的资产证券化产品。</a:t>
            </a:r>
          </a:p>
        </p:txBody>
      </p:sp>
      <p:sp>
        <p:nvSpPr>
          <p:cNvPr id="8" name="文本框 7">
            <a:extLst>
              <a:ext uri="{FF2B5EF4-FFF2-40B4-BE49-F238E27FC236}">
                <a16:creationId xmlns:a16="http://schemas.microsoft.com/office/drawing/2014/main" id="{647C4E84-35CD-447F-887F-FB901BC789CC}"/>
              </a:ext>
            </a:extLst>
          </p:cNvPr>
          <p:cNvSpPr txBox="1"/>
          <p:nvPr/>
        </p:nvSpPr>
        <p:spPr>
          <a:xfrm>
            <a:off x="674725" y="4753430"/>
            <a:ext cx="10842550" cy="1422954"/>
          </a:xfrm>
          <a:prstGeom prst="rect">
            <a:avLst/>
          </a:prstGeom>
          <a:noFill/>
        </p:spPr>
        <p:txBody>
          <a:bodyPr wrap="square">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2008</a:t>
            </a:r>
            <a:r>
              <a:rPr lang="zh-CN" altLang="en-US" sz="2000" dirty="0">
                <a:latin typeface="微软雅黑" panose="020B0503020204020204" pitchFamily="34" charset="-122"/>
                <a:ea typeface="微软雅黑" panose="020B0503020204020204" pitchFamily="34" charset="-122"/>
              </a:rPr>
              <a:t>年，内蒙古东达蒙古王集团与包头市土默特右旗人民政府签订大成西黄河大桥</a:t>
            </a:r>
            <a:r>
              <a:rPr lang="en-US" altLang="zh-CN" sz="2000" dirty="0">
                <a:latin typeface="微软雅黑" panose="020B0503020204020204" pitchFamily="34" charset="-122"/>
                <a:ea typeface="微软雅黑" panose="020B0503020204020204" pitchFamily="34" charset="-122"/>
              </a:rPr>
              <a:t>BOT</a:t>
            </a:r>
            <a:r>
              <a:rPr lang="zh-CN" altLang="en-US" sz="2000" dirty="0">
                <a:latin typeface="微软雅黑" panose="020B0503020204020204" pitchFamily="34" charset="-122"/>
                <a:ea typeface="微软雅黑" panose="020B0503020204020204" pitchFamily="34" charset="-122"/>
              </a:rPr>
              <a:t>协议。</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为实现特许经营权，东达蒙古王和东达房地产开发有限公司共同出资组建鄂尔多斯市益通路桥有限公司。</a:t>
            </a:r>
          </a:p>
        </p:txBody>
      </p:sp>
      <p:grpSp>
        <p:nvGrpSpPr>
          <p:cNvPr id="9" name="组合 8">
            <a:extLst>
              <a:ext uri="{FF2B5EF4-FFF2-40B4-BE49-F238E27FC236}">
                <a16:creationId xmlns:a16="http://schemas.microsoft.com/office/drawing/2014/main" id="{F64EB9BC-3FE4-4C9E-A6EC-B42F933B6A3D}"/>
              </a:ext>
            </a:extLst>
          </p:cNvPr>
          <p:cNvGrpSpPr/>
          <p:nvPr/>
        </p:nvGrpSpPr>
        <p:grpSpPr>
          <a:xfrm>
            <a:off x="695325" y="6278579"/>
            <a:ext cx="10801350" cy="3266"/>
            <a:chOff x="695325" y="6292750"/>
            <a:chExt cx="10801350" cy="3266"/>
          </a:xfrm>
        </p:grpSpPr>
        <p:cxnSp>
          <p:nvCxnSpPr>
            <p:cNvPr id="10" name="直接连接符 9">
              <a:extLst>
                <a:ext uri="{FF2B5EF4-FFF2-40B4-BE49-F238E27FC236}">
                  <a16:creationId xmlns:a16="http://schemas.microsoft.com/office/drawing/2014/main" id="{3AA3E581-E9D7-44FC-8D42-680FA6CCE63F}"/>
                </a:ext>
              </a:extLst>
            </p:cNvPr>
            <p:cNvCxnSpPr>
              <a:cxnSpLocks/>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082286C-6290-4CB6-AAC5-6458CBBB6BF5}"/>
                </a:ext>
              </a:extLst>
            </p:cNvPr>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7485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1">
            <a:extLst>
              <a:ext uri="{FF2B5EF4-FFF2-40B4-BE49-F238E27FC236}">
                <a16:creationId xmlns:a16="http://schemas.microsoft.com/office/drawing/2014/main" id="{EE9B0A09-19E9-4EF2-AECC-5412E768A3D8}"/>
              </a:ext>
            </a:extLst>
          </p:cNvPr>
          <p:cNvSpPr txBox="1">
            <a:spLocks/>
          </p:cNvSpPr>
          <p:nvPr/>
        </p:nvSpPr>
        <p:spPr>
          <a:xfrm>
            <a:off x="597866" y="495734"/>
            <a:ext cx="2648482"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PPP</a:t>
            </a:r>
            <a:r>
              <a:rPr lang="zh-CN" altLang="en-US" dirty="0"/>
              <a:t>交易结构</a:t>
            </a:r>
          </a:p>
        </p:txBody>
      </p:sp>
      <p:grpSp>
        <p:nvGrpSpPr>
          <p:cNvPr id="52" name="组合 51">
            <a:extLst>
              <a:ext uri="{FF2B5EF4-FFF2-40B4-BE49-F238E27FC236}">
                <a16:creationId xmlns:a16="http://schemas.microsoft.com/office/drawing/2014/main" id="{193C1657-D1DE-4423-B594-72DC06C57F6E}"/>
              </a:ext>
            </a:extLst>
          </p:cNvPr>
          <p:cNvGrpSpPr/>
          <p:nvPr/>
        </p:nvGrpSpPr>
        <p:grpSpPr>
          <a:xfrm>
            <a:off x="941654" y="1726700"/>
            <a:ext cx="9447611" cy="4667815"/>
            <a:chOff x="941654" y="1726700"/>
            <a:chExt cx="9447611" cy="4667815"/>
          </a:xfrm>
        </p:grpSpPr>
        <p:sp>
          <p:nvSpPr>
            <p:cNvPr id="2" name="矩形: 圆角 1">
              <a:extLst>
                <a:ext uri="{FF2B5EF4-FFF2-40B4-BE49-F238E27FC236}">
                  <a16:creationId xmlns:a16="http://schemas.microsoft.com/office/drawing/2014/main" id="{A67C0BFC-44ED-4D96-9C6F-D978E50E16DA}"/>
                </a:ext>
              </a:extLst>
            </p:cNvPr>
            <p:cNvSpPr/>
            <p:nvPr/>
          </p:nvSpPr>
          <p:spPr>
            <a:xfrm>
              <a:off x="7010815" y="3489229"/>
              <a:ext cx="1892175" cy="1303698"/>
            </a:xfrm>
            <a:prstGeom prst="round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益通路桥公司</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latin typeface="微软雅黑" panose="020B0503020204020204" pitchFamily="34" charset="-122"/>
                  <a:ea typeface="微软雅黑" panose="020B0503020204020204" pitchFamily="34" charset="-122"/>
                </a:rPr>
                <a:t>PPP</a:t>
              </a:r>
              <a:r>
                <a:rPr lang="zh-CN" altLang="en-US" sz="2000" dirty="0">
                  <a:latin typeface="微软雅黑" panose="020B0503020204020204" pitchFamily="34" charset="-122"/>
                  <a:ea typeface="微软雅黑" panose="020B0503020204020204" pitchFamily="34" charset="-122"/>
                </a:rPr>
                <a:t>项目公司</a:t>
              </a:r>
            </a:p>
          </p:txBody>
        </p:sp>
        <p:sp>
          <p:nvSpPr>
            <p:cNvPr id="6" name="流程图: 可选过程 5">
              <a:extLst>
                <a:ext uri="{FF2B5EF4-FFF2-40B4-BE49-F238E27FC236}">
                  <a16:creationId xmlns:a16="http://schemas.microsoft.com/office/drawing/2014/main" id="{5D09324A-3933-4F9B-849C-0355AB2560C3}"/>
                </a:ext>
              </a:extLst>
            </p:cNvPr>
            <p:cNvSpPr/>
            <p:nvPr/>
          </p:nvSpPr>
          <p:spPr>
            <a:xfrm>
              <a:off x="8638100" y="1726701"/>
              <a:ext cx="1751165" cy="894029"/>
            </a:xfrm>
            <a:prstGeom prst="flowChartAlternate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东达房地产</a:t>
              </a:r>
              <a:br>
                <a:rPr lang="en-US" altLang="zh-CN" dirty="0">
                  <a:solidFill>
                    <a:schemeClr val="tx1"/>
                  </a:solidFill>
                </a:rPr>
              </a:br>
              <a:r>
                <a:rPr lang="zh-CN" altLang="en-US" dirty="0">
                  <a:solidFill>
                    <a:schemeClr val="tx1"/>
                  </a:solidFill>
                </a:rPr>
                <a:t>开发有限公司</a:t>
              </a:r>
            </a:p>
          </p:txBody>
        </p:sp>
        <p:sp>
          <p:nvSpPr>
            <p:cNvPr id="7" name="流程图: 可选过程 6">
              <a:extLst>
                <a:ext uri="{FF2B5EF4-FFF2-40B4-BE49-F238E27FC236}">
                  <a16:creationId xmlns:a16="http://schemas.microsoft.com/office/drawing/2014/main" id="{FA5D57D2-0653-4281-BDD3-047AC1056C2F}"/>
                </a:ext>
              </a:extLst>
            </p:cNvPr>
            <p:cNvSpPr/>
            <p:nvPr/>
          </p:nvSpPr>
          <p:spPr>
            <a:xfrm>
              <a:off x="5323025" y="1726701"/>
              <a:ext cx="1960905" cy="894029"/>
            </a:xfrm>
            <a:prstGeom prst="flowChartAlternate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东达蒙古王集团</a:t>
              </a:r>
            </a:p>
          </p:txBody>
        </p:sp>
        <p:cxnSp>
          <p:nvCxnSpPr>
            <p:cNvPr id="15" name="连接符: 肘形 14">
              <a:extLst>
                <a:ext uri="{FF2B5EF4-FFF2-40B4-BE49-F238E27FC236}">
                  <a16:creationId xmlns:a16="http://schemas.microsoft.com/office/drawing/2014/main" id="{09756DB8-B79E-450E-AE20-38970E0954B0}"/>
                </a:ext>
              </a:extLst>
            </p:cNvPr>
            <p:cNvCxnSpPr>
              <a:stCxn id="7" idx="2"/>
            </p:cNvCxnSpPr>
            <p:nvPr/>
          </p:nvCxnSpPr>
          <p:spPr>
            <a:xfrm rot="16200000" flipH="1">
              <a:off x="6915046" y="2009162"/>
              <a:ext cx="430288" cy="1653424"/>
            </a:xfrm>
            <a:prstGeom prst="bentConnector2">
              <a:avLst/>
            </a:prstGeom>
          </p:spPr>
          <p:style>
            <a:lnRef idx="1">
              <a:schemeClr val="dk1"/>
            </a:lnRef>
            <a:fillRef idx="0">
              <a:schemeClr val="dk1"/>
            </a:fillRef>
            <a:effectRef idx="0">
              <a:schemeClr val="dk1"/>
            </a:effectRef>
            <a:fontRef idx="minor">
              <a:schemeClr val="tx1"/>
            </a:fontRef>
          </p:style>
        </p:cxnSp>
        <p:cxnSp>
          <p:nvCxnSpPr>
            <p:cNvPr id="16" name="连接符: 肘形 15">
              <a:extLst>
                <a:ext uri="{FF2B5EF4-FFF2-40B4-BE49-F238E27FC236}">
                  <a16:creationId xmlns:a16="http://schemas.microsoft.com/office/drawing/2014/main" id="{666745FC-6E5D-4AD0-9494-4EF7E5D187AB}"/>
                </a:ext>
              </a:extLst>
            </p:cNvPr>
            <p:cNvCxnSpPr>
              <a:cxnSpLocks/>
            </p:cNvCxnSpPr>
            <p:nvPr/>
          </p:nvCxnSpPr>
          <p:spPr>
            <a:xfrm rot="10800000" flipV="1">
              <a:off x="7956903" y="2629723"/>
              <a:ext cx="1605653" cy="421296"/>
            </a:xfrm>
            <a:prstGeom prst="bentConnector3">
              <a:avLst>
                <a:gd name="adj1" fmla="val -183"/>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4888677B-B140-448E-82D5-ABBA08A4B8D4}"/>
                </a:ext>
              </a:extLst>
            </p:cNvPr>
            <p:cNvCxnSpPr>
              <a:endCxn id="2" idx="0"/>
            </p:cNvCxnSpPr>
            <p:nvPr/>
          </p:nvCxnSpPr>
          <p:spPr>
            <a:xfrm>
              <a:off x="7956902" y="3058940"/>
              <a:ext cx="1" cy="430289"/>
            </a:xfrm>
            <a:prstGeom prst="line">
              <a:avLst/>
            </a:prstGeom>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717B4339-4FFA-4AB3-B0BE-8A1FF2A53A42}"/>
                </a:ext>
              </a:extLst>
            </p:cNvPr>
            <p:cNvSpPr txBox="1"/>
            <p:nvPr/>
          </p:nvSpPr>
          <p:spPr>
            <a:xfrm>
              <a:off x="6303477" y="2691556"/>
              <a:ext cx="693007" cy="369332"/>
            </a:xfrm>
            <a:prstGeom prst="rect">
              <a:avLst/>
            </a:prstGeom>
            <a:noFill/>
          </p:spPr>
          <p:txBody>
            <a:bodyPr wrap="square" rtlCol="0">
              <a:spAutoFit/>
            </a:bodyPr>
            <a:lstStyle/>
            <a:p>
              <a:r>
                <a:rPr lang="en-US" altLang="zh-CN" dirty="0"/>
                <a:t>90%</a:t>
              </a:r>
              <a:endParaRPr lang="zh-CN" altLang="en-US" dirty="0"/>
            </a:p>
          </p:txBody>
        </p:sp>
        <p:sp>
          <p:nvSpPr>
            <p:cNvPr id="24" name="文本框 23">
              <a:extLst>
                <a:ext uri="{FF2B5EF4-FFF2-40B4-BE49-F238E27FC236}">
                  <a16:creationId xmlns:a16="http://schemas.microsoft.com/office/drawing/2014/main" id="{2B9C4BB0-9DF7-4ED2-8F9E-B364FCEA9BDC}"/>
                </a:ext>
              </a:extLst>
            </p:cNvPr>
            <p:cNvSpPr txBox="1"/>
            <p:nvPr/>
          </p:nvSpPr>
          <p:spPr>
            <a:xfrm>
              <a:off x="8869549" y="2673363"/>
              <a:ext cx="693007" cy="369332"/>
            </a:xfrm>
            <a:prstGeom prst="rect">
              <a:avLst/>
            </a:prstGeom>
            <a:noFill/>
          </p:spPr>
          <p:txBody>
            <a:bodyPr wrap="square" rtlCol="0">
              <a:spAutoFit/>
            </a:bodyPr>
            <a:lstStyle/>
            <a:p>
              <a:pPr algn="r"/>
              <a:r>
                <a:rPr lang="en-US" altLang="zh-CN" dirty="0"/>
                <a:t>10%</a:t>
              </a:r>
              <a:endParaRPr lang="zh-CN" altLang="en-US" dirty="0"/>
            </a:p>
          </p:txBody>
        </p:sp>
        <p:sp>
          <p:nvSpPr>
            <p:cNvPr id="26" name="流程图: 可选过程 25">
              <a:extLst>
                <a:ext uri="{FF2B5EF4-FFF2-40B4-BE49-F238E27FC236}">
                  <a16:creationId xmlns:a16="http://schemas.microsoft.com/office/drawing/2014/main" id="{16FDB4D2-D3B1-49DD-BC04-909B0D86E16F}"/>
                </a:ext>
              </a:extLst>
            </p:cNvPr>
            <p:cNvSpPr/>
            <p:nvPr/>
          </p:nvSpPr>
          <p:spPr>
            <a:xfrm>
              <a:off x="941654" y="1726700"/>
              <a:ext cx="1960905" cy="894029"/>
            </a:xfrm>
            <a:prstGeom prst="flowChartAlternate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土默特右旗</a:t>
              </a:r>
              <a:br>
                <a:rPr lang="en-US" altLang="zh-CN" dirty="0">
                  <a:solidFill>
                    <a:schemeClr val="tx1"/>
                  </a:solidFill>
                </a:rPr>
              </a:br>
              <a:r>
                <a:rPr lang="zh-CN" altLang="en-US" dirty="0">
                  <a:solidFill>
                    <a:schemeClr val="tx1"/>
                  </a:solidFill>
                </a:rPr>
                <a:t>人民政府</a:t>
              </a:r>
            </a:p>
          </p:txBody>
        </p:sp>
        <p:cxnSp>
          <p:nvCxnSpPr>
            <p:cNvPr id="28" name="直接连接符 27">
              <a:extLst>
                <a:ext uri="{FF2B5EF4-FFF2-40B4-BE49-F238E27FC236}">
                  <a16:creationId xmlns:a16="http://schemas.microsoft.com/office/drawing/2014/main" id="{F28D2B98-5CD8-4836-8051-423F612332BA}"/>
                </a:ext>
              </a:extLst>
            </p:cNvPr>
            <p:cNvCxnSpPr>
              <a:cxnSpLocks/>
              <a:stCxn id="7" idx="1"/>
              <a:endCxn id="26" idx="3"/>
            </p:cNvCxnSpPr>
            <p:nvPr/>
          </p:nvCxnSpPr>
          <p:spPr>
            <a:xfrm flipH="1" flipV="1">
              <a:off x="2902559" y="2173715"/>
              <a:ext cx="2420466"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87A96004-B291-4415-B519-5507083CFD8C}"/>
                </a:ext>
              </a:extLst>
            </p:cNvPr>
            <p:cNvSpPr txBox="1"/>
            <p:nvPr/>
          </p:nvSpPr>
          <p:spPr>
            <a:xfrm>
              <a:off x="3325893" y="1804382"/>
              <a:ext cx="1629624" cy="369332"/>
            </a:xfrm>
            <a:prstGeom prst="rect">
              <a:avLst/>
            </a:prstGeom>
            <a:noFill/>
          </p:spPr>
          <p:txBody>
            <a:bodyPr wrap="square" rtlCol="0">
              <a:spAutoFit/>
            </a:bodyPr>
            <a:lstStyle/>
            <a:p>
              <a:r>
                <a:rPr lang="en-US" altLang="zh-CN" dirty="0">
                  <a:solidFill>
                    <a:srgbClr val="C00000"/>
                  </a:solidFill>
                </a:rPr>
                <a:t>BOT</a:t>
              </a:r>
              <a:r>
                <a:rPr lang="zh-CN" altLang="en-US" dirty="0"/>
                <a:t>合作协议</a:t>
              </a:r>
            </a:p>
          </p:txBody>
        </p:sp>
        <p:sp>
          <p:nvSpPr>
            <p:cNvPr id="37" name="流程图: 可选过程 36">
              <a:extLst>
                <a:ext uri="{FF2B5EF4-FFF2-40B4-BE49-F238E27FC236}">
                  <a16:creationId xmlns:a16="http://schemas.microsoft.com/office/drawing/2014/main" id="{C38F0F5F-4B84-432B-8C36-B924F448110E}"/>
                </a:ext>
              </a:extLst>
            </p:cNvPr>
            <p:cNvSpPr/>
            <p:nvPr/>
          </p:nvSpPr>
          <p:spPr>
            <a:xfrm>
              <a:off x="6976449" y="5500486"/>
              <a:ext cx="1960905" cy="894029"/>
            </a:xfrm>
            <a:prstGeom prst="flowChartAlternateProcess">
              <a:avLst/>
            </a:prstGeom>
            <a:solidFill>
              <a:schemeClr val="bg1"/>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大城西黄河大桥</a:t>
              </a:r>
            </a:p>
          </p:txBody>
        </p:sp>
        <p:sp>
          <p:nvSpPr>
            <p:cNvPr id="39" name="文本框 38">
              <a:extLst>
                <a:ext uri="{FF2B5EF4-FFF2-40B4-BE49-F238E27FC236}">
                  <a16:creationId xmlns:a16="http://schemas.microsoft.com/office/drawing/2014/main" id="{8F8B733F-328A-48B6-B970-865FCFE13CF2}"/>
                </a:ext>
              </a:extLst>
            </p:cNvPr>
            <p:cNvSpPr txBox="1"/>
            <p:nvPr/>
          </p:nvSpPr>
          <p:spPr>
            <a:xfrm>
              <a:off x="8228077" y="4854155"/>
              <a:ext cx="948681" cy="646331"/>
            </a:xfrm>
            <a:prstGeom prst="rect">
              <a:avLst/>
            </a:prstGeom>
            <a:noFill/>
          </p:spPr>
          <p:txBody>
            <a:bodyPr wrap="square" rtlCol="0">
              <a:spAutoFit/>
            </a:bodyPr>
            <a:lstStyle/>
            <a:p>
              <a:r>
                <a:rPr lang="zh-CN" altLang="en-US" dirty="0"/>
                <a:t>建设 </a:t>
              </a:r>
              <a:r>
                <a:rPr lang="en-US" altLang="zh-CN" dirty="0">
                  <a:solidFill>
                    <a:srgbClr val="C00000"/>
                  </a:solidFill>
                </a:rPr>
                <a:t>B</a:t>
              </a:r>
            </a:p>
            <a:p>
              <a:r>
                <a:rPr lang="zh-CN" altLang="en-US" dirty="0"/>
                <a:t>运营 </a:t>
              </a:r>
              <a:r>
                <a:rPr lang="en-US" altLang="zh-CN" dirty="0">
                  <a:solidFill>
                    <a:srgbClr val="C00000"/>
                  </a:solidFill>
                </a:rPr>
                <a:t>O</a:t>
              </a:r>
              <a:endParaRPr lang="zh-CN" altLang="en-US" dirty="0">
                <a:solidFill>
                  <a:srgbClr val="C00000"/>
                </a:solidFill>
              </a:endParaRPr>
            </a:p>
          </p:txBody>
        </p:sp>
        <p:cxnSp>
          <p:nvCxnSpPr>
            <p:cNvPr id="41" name="直接箭头连接符 40">
              <a:extLst>
                <a:ext uri="{FF2B5EF4-FFF2-40B4-BE49-F238E27FC236}">
                  <a16:creationId xmlns:a16="http://schemas.microsoft.com/office/drawing/2014/main" id="{4E742F34-8791-449A-813A-D31B800F429D}"/>
                </a:ext>
              </a:extLst>
            </p:cNvPr>
            <p:cNvCxnSpPr>
              <a:cxnSpLocks/>
            </p:cNvCxnSpPr>
            <p:nvPr/>
          </p:nvCxnSpPr>
          <p:spPr>
            <a:xfrm>
              <a:off x="8228078" y="4792927"/>
              <a:ext cx="0" cy="70755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03DA96E1-FEF3-4B3C-8B21-1AD32BC77BE1}"/>
                </a:ext>
              </a:extLst>
            </p:cNvPr>
            <p:cNvCxnSpPr>
              <a:cxnSpLocks/>
            </p:cNvCxnSpPr>
            <p:nvPr/>
          </p:nvCxnSpPr>
          <p:spPr>
            <a:xfrm flipV="1">
              <a:off x="7737681" y="4792928"/>
              <a:ext cx="0" cy="70755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85571406-7278-407E-B851-39A43675F427}"/>
                </a:ext>
              </a:extLst>
            </p:cNvPr>
            <p:cNvSpPr txBox="1"/>
            <p:nvPr/>
          </p:nvSpPr>
          <p:spPr>
            <a:xfrm>
              <a:off x="6609037" y="4854155"/>
              <a:ext cx="1112590" cy="646331"/>
            </a:xfrm>
            <a:prstGeom prst="rect">
              <a:avLst/>
            </a:prstGeom>
            <a:noFill/>
          </p:spPr>
          <p:txBody>
            <a:bodyPr wrap="square" rtlCol="0">
              <a:spAutoFit/>
            </a:bodyPr>
            <a:lstStyle/>
            <a:p>
              <a:pPr algn="r"/>
              <a:r>
                <a:rPr lang="zh-CN" altLang="en-US" dirty="0"/>
                <a:t>特许经营通行费</a:t>
              </a:r>
            </a:p>
          </p:txBody>
        </p:sp>
        <p:cxnSp>
          <p:nvCxnSpPr>
            <p:cNvPr id="50" name="连接符: 肘形 49">
              <a:extLst>
                <a:ext uri="{FF2B5EF4-FFF2-40B4-BE49-F238E27FC236}">
                  <a16:creationId xmlns:a16="http://schemas.microsoft.com/office/drawing/2014/main" id="{0A7B62EC-3A56-429B-B4C0-4B9C661D1801}"/>
                </a:ext>
              </a:extLst>
            </p:cNvPr>
            <p:cNvCxnSpPr>
              <a:stCxn id="37" idx="1"/>
              <a:endCxn id="26" idx="2"/>
            </p:cNvCxnSpPr>
            <p:nvPr/>
          </p:nvCxnSpPr>
          <p:spPr>
            <a:xfrm rot="10800000">
              <a:off x="1922107" y="2620729"/>
              <a:ext cx="5054342" cy="332677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97122620-0C01-4CBA-B595-03E028A7045F}"/>
                </a:ext>
              </a:extLst>
            </p:cNvPr>
            <p:cNvSpPr txBox="1"/>
            <p:nvPr/>
          </p:nvSpPr>
          <p:spPr>
            <a:xfrm>
              <a:off x="1922105" y="5546987"/>
              <a:ext cx="2507810" cy="369332"/>
            </a:xfrm>
            <a:prstGeom prst="rect">
              <a:avLst/>
            </a:prstGeom>
            <a:noFill/>
          </p:spPr>
          <p:txBody>
            <a:bodyPr wrap="square" rtlCol="0">
              <a:spAutoFit/>
            </a:bodyPr>
            <a:lstStyle/>
            <a:p>
              <a:r>
                <a:rPr lang="en-US" altLang="zh-CN" dirty="0"/>
                <a:t>28</a:t>
              </a:r>
              <a:r>
                <a:rPr lang="zh-CN" altLang="en-US" dirty="0"/>
                <a:t>年后移交 </a:t>
              </a:r>
              <a:r>
                <a:rPr lang="en-US" altLang="zh-CN" dirty="0">
                  <a:solidFill>
                    <a:srgbClr val="C00000"/>
                  </a:solidFill>
                </a:rPr>
                <a:t>T</a:t>
              </a:r>
              <a:endParaRPr lang="zh-CN" altLang="en-US" dirty="0">
                <a:solidFill>
                  <a:srgbClr val="C00000"/>
                </a:solidFill>
              </a:endParaRPr>
            </a:p>
          </p:txBody>
        </p:sp>
      </p:grpSp>
      <p:sp>
        <p:nvSpPr>
          <p:cNvPr id="53" name="等腰三角形 52">
            <a:extLst>
              <a:ext uri="{FF2B5EF4-FFF2-40B4-BE49-F238E27FC236}">
                <a16:creationId xmlns:a16="http://schemas.microsoft.com/office/drawing/2014/main" id="{134E6635-437B-4B8C-9090-C37A82D737E6}"/>
              </a:ext>
            </a:extLst>
          </p:cNvPr>
          <p:cNvSpPr/>
          <p:nvPr/>
        </p:nvSpPr>
        <p:spPr>
          <a:xfrm>
            <a:off x="7083613" y="3507166"/>
            <a:ext cx="209740" cy="190183"/>
          </a:xfrm>
          <a:prstGeom prst="triangle">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6">
                  <a:lumMod val="50000"/>
                </a:schemeClr>
              </a:solidFill>
            </a:endParaRPr>
          </a:p>
        </p:txBody>
      </p:sp>
      <p:sp>
        <p:nvSpPr>
          <p:cNvPr id="4" name="箭头: 左 3">
            <a:extLst>
              <a:ext uri="{FF2B5EF4-FFF2-40B4-BE49-F238E27FC236}">
                <a16:creationId xmlns:a16="http://schemas.microsoft.com/office/drawing/2014/main" id="{EF45F5FD-FDFF-452C-A0A8-B1A1E0AA77DE}"/>
              </a:ext>
            </a:extLst>
          </p:cNvPr>
          <p:cNvSpPr/>
          <p:nvPr/>
        </p:nvSpPr>
        <p:spPr>
          <a:xfrm>
            <a:off x="8964219" y="3806981"/>
            <a:ext cx="549463" cy="570368"/>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846C9AC-B3F7-4D65-B33E-63C00D3BE7E0}"/>
              </a:ext>
            </a:extLst>
          </p:cNvPr>
          <p:cNvSpPr txBox="1"/>
          <p:nvPr/>
        </p:nvSpPr>
        <p:spPr>
          <a:xfrm>
            <a:off x="9620141" y="3792574"/>
            <a:ext cx="1325963"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融资？</a:t>
            </a:r>
          </a:p>
        </p:txBody>
      </p:sp>
    </p:spTree>
    <p:extLst>
      <p:ext uri="{BB962C8B-B14F-4D97-AF65-F5344CB8AC3E}">
        <p14:creationId xmlns:p14="http://schemas.microsoft.com/office/powerpoint/2010/main" val="1588997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1">
            <a:extLst>
              <a:ext uri="{FF2B5EF4-FFF2-40B4-BE49-F238E27FC236}">
                <a16:creationId xmlns:a16="http://schemas.microsoft.com/office/drawing/2014/main" id="{EE9B0A09-19E9-4EF2-AECC-5412E768A3D8}"/>
              </a:ext>
            </a:extLst>
          </p:cNvPr>
          <p:cNvSpPr txBox="1">
            <a:spLocks/>
          </p:cNvSpPr>
          <p:nvPr/>
        </p:nvSpPr>
        <p:spPr>
          <a:xfrm>
            <a:off x="597866" y="495734"/>
            <a:ext cx="2693366"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ABS</a:t>
            </a:r>
            <a:r>
              <a:rPr lang="zh-CN" altLang="en-US" dirty="0"/>
              <a:t>交易结构</a:t>
            </a:r>
          </a:p>
        </p:txBody>
      </p:sp>
      <p:pic>
        <p:nvPicPr>
          <p:cNvPr id="7" name="图片 6">
            <a:extLst>
              <a:ext uri="{FF2B5EF4-FFF2-40B4-BE49-F238E27FC236}">
                <a16:creationId xmlns:a16="http://schemas.microsoft.com/office/drawing/2014/main" id="{017914CA-B857-4CD2-A51E-528682A9ED2F}"/>
              </a:ext>
            </a:extLst>
          </p:cNvPr>
          <p:cNvPicPr>
            <a:picLocks noChangeAspect="1"/>
          </p:cNvPicPr>
          <p:nvPr/>
        </p:nvPicPr>
        <p:blipFill>
          <a:blip r:embed="rId2"/>
          <a:stretch>
            <a:fillRect/>
          </a:stretch>
        </p:blipFill>
        <p:spPr>
          <a:xfrm>
            <a:off x="1737679" y="999027"/>
            <a:ext cx="8716641" cy="5555434"/>
          </a:xfrm>
          <a:prstGeom prst="rect">
            <a:avLst/>
          </a:prstGeom>
        </p:spPr>
      </p:pic>
      <p:sp>
        <p:nvSpPr>
          <p:cNvPr id="8" name="等腰三角形 7">
            <a:extLst>
              <a:ext uri="{FF2B5EF4-FFF2-40B4-BE49-F238E27FC236}">
                <a16:creationId xmlns:a16="http://schemas.microsoft.com/office/drawing/2014/main" id="{3F64BCF7-66AF-4981-AD44-F3838669E87A}"/>
              </a:ext>
            </a:extLst>
          </p:cNvPr>
          <p:cNvSpPr/>
          <p:nvPr/>
        </p:nvSpPr>
        <p:spPr>
          <a:xfrm>
            <a:off x="1944549" y="2986623"/>
            <a:ext cx="209740" cy="190183"/>
          </a:xfrm>
          <a:prstGeom prst="triangle">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6">
                  <a:lumMod val="50000"/>
                </a:schemeClr>
              </a:solidFill>
            </a:endParaRPr>
          </a:p>
        </p:txBody>
      </p:sp>
      <p:sp>
        <p:nvSpPr>
          <p:cNvPr id="5" name="任意多边形: 形状 4">
            <a:extLst>
              <a:ext uri="{FF2B5EF4-FFF2-40B4-BE49-F238E27FC236}">
                <a16:creationId xmlns:a16="http://schemas.microsoft.com/office/drawing/2014/main" id="{557BE28A-42DA-44CE-872D-726B5199AF26}"/>
              </a:ext>
            </a:extLst>
          </p:cNvPr>
          <p:cNvSpPr/>
          <p:nvPr/>
        </p:nvSpPr>
        <p:spPr>
          <a:xfrm>
            <a:off x="841973" y="3322623"/>
            <a:ext cx="4164594" cy="2136618"/>
          </a:xfrm>
          <a:custGeom>
            <a:avLst/>
            <a:gdLst>
              <a:gd name="connsiteX0" fmla="*/ 1086416 w 4083113"/>
              <a:gd name="connsiteY0" fmla="*/ 45267 h 2290527"/>
              <a:gd name="connsiteX1" fmla="*/ 1041149 w 4083113"/>
              <a:gd name="connsiteY1" fmla="*/ 36214 h 2290527"/>
              <a:gd name="connsiteX2" fmla="*/ 986828 w 4083113"/>
              <a:gd name="connsiteY2" fmla="*/ 18107 h 2290527"/>
              <a:gd name="connsiteX3" fmla="*/ 959668 w 4083113"/>
              <a:gd name="connsiteY3" fmla="*/ 9053 h 2290527"/>
              <a:gd name="connsiteX4" fmla="*/ 923454 w 4083113"/>
              <a:gd name="connsiteY4" fmla="*/ 0 h 2290527"/>
              <a:gd name="connsiteX5" fmla="*/ 669957 w 4083113"/>
              <a:gd name="connsiteY5" fmla="*/ 18107 h 2290527"/>
              <a:gd name="connsiteX6" fmla="*/ 615636 w 4083113"/>
              <a:gd name="connsiteY6" fmla="*/ 36214 h 2290527"/>
              <a:gd name="connsiteX7" fmla="*/ 588476 w 4083113"/>
              <a:gd name="connsiteY7" fmla="*/ 54321 h 2290527"/>
              <a:gd name="connsiteX8" fmla="*/ 506995 w 4083113"/>
              <a:gd name="connsiteY8" fmla="*/ 90534 h 2290527"/>
              <a:gd name="connsiteX9" fmla="*/ 461727 w 4083113"/>
              <a:gd name="connsiteY9" fmla="*/ 126748 h 2290527"/>
              <a:gd name="connsiteX10" fmla="*/ 416460 w 4083113"/>
              <a:gd name="connsiteY10" fmla="*/ 162962 h 2290527"/>
              <a:gd name="connsiteX11" fmla="*/ 371193 w 4083113"/>
              <a:gd name="connsiteY11" fmla="*/ 208229 h 2290527"/>
              <a:gd name="connsiteX12" fmla="*/ 353086 w 4083113"/>
              <a:gd name="connsiteY12" fmla="*/ 235390 h 2290527"/>
              <a:gd name="connsiteX13" fmla="*/ 271604 w 4083113"/>
              <a:gd name="connsiteY13" fmla="*/ 307818 h 2290527"/>
              <a:gd name="connsiteX14" fmla="*/ 226337 w 4083113"/>
              <a:gd name="connsiteY14" fmla="*/ 362138 h 2290527"/>
              <a:gd name="connsiteX15" fmla="*/ 190123 w 4083113"/>
              <a:gd name="connsiteY15" fmla="*/ 416459 h 2290527"/>
              <a:gd name="connsiteX16" fmla="*/ 172016 w 4083113"/>
              <a:gd name="connsiteY16" fmla="*/ 443620 h 2290527"/>
              <a:gd name="connsiteX17" fmla="*/ 135802 w 4083113"/>
              <a:gd name="connsiteY17" fmla="*/ 488887 h 2290527"/>
              <a:gd name="connsiteX18" fmla="*/ 117696 w 4083113"/>
              <a:gd name="connsiteY18" fmla="*/ 543208 h 2290527"/>
              <a:gd name="connsiteX19" fmla="*/ 81482 w 4083113"/>
              <a:gd name="connsiteY19" fmla="*/ 597528 h 2290527"/>
              <a:gd name="connsiteX20" fmla="*/ 54321 w 4083113"/>
              <a:gd name="connsiteY20" fmla="*/ 679010 h 2290527"/>
              <a:gd name="connsiteX21" fmla="*/ 45268 w 4083113"/>
              <a:gd name="connsiteY21" fmla="*/ 706170 h 2290527"/>
              <a:gd name="connsiteX22" fmla="*/ 27161 w 4083113"/>
              <a:gd name="connsiteY22" fmla="*/ 733330 h 2290527"/>
              <a:gd name="connsiteX23" fmla="*/ 18107 w 4083113"/>
              <a:gd name="connsiteY23" fmla="*/ 778598 h 2290527"/>
              <a:gd name="connsiteX24" fmla="*/ 9054 w 4083113"/>
              <a:gd name="connsiteY24" fmla="*/ 805758 h 2290527"/>
              <a:gd name="connsiteX25" fmla="*/ 0 w 4083113"/>
              <a:gd name="connsiteY25" fmla="*/ 896293 h 2290527"/>
              <a:gd name="connsiteX26" fmla="*/ 9054 w 4083113"/>
              <a:gd name="connsiteY26" fmla="*/ 1176950 h 2290527"/>
              <a:gd name="connsiteX27" fmla="*/ 18107 w 4083113"/>
              <a:gd name="connsiteY27" fmla="*/ 1204111 h 2290527"/>
              <a:gd name="connsiteX28" fmla="*/ 45268 w 4083113"/>
              <a:gd name="connsiteY28" fmla="*/ 1312752 h 2290527"/>
              <a:gd name="connsiteX29" fmla="*/ 45268 w 4083113"/>
              <a:gd name="connsiteY29" fmla="*/ 1312752 h 2290527"/>
              <a:gd name="connsiteX30" fmla="*/ 63375 w 4083113"/>
              <a:gd name="connsiteY30" fmla="*/ 1376127 h 2290527"/>
              <a:gd name="connsiteX31" fmla="*/ 81482 w 4083113"/>
              <a:gd name="connsiteY31" fmla="*/ 1403287 h 2290527"/>
              <a:gd name="connsiteX32" fmla="*/ 108642 w 4083113"/>
              <a:gd name="connsiteY32" fmla="*/ 1457608 h 2290527"/>
              <a:gd name="connsiteX33" fmla="*/ 117696 w 4083113"/>
              <a:gd name="connsiteY33" fmla="*/ 1484768 h 2290527"/>
              <a:gd name="connsiteX34" fmla="*/ 135802 w 4083113"/>
              <a:gd name="connsiteY34" fmla="*/ 1511928 h 2290527"/>
              <a:gd name="connsiteX35" fmla="*/ 153909 w 4083113"/>
              <a:gd name="connsiteY35" fmla="*/ 1548142 h 2290527"/>
              <a:gd name="connsiteX36" fmla="*/ 190123 w 4083113"/>
              <a:gd name="connsiteY36" fmla="*/ 1602463 h 2290527"/>
              <a:gd name="connsiteX37" fmla="*/ 235391 w 4083113"/>
              <a:gd name="connsiteY37" fmla="*/ 1683944 h 2290527"/>
              <a:gd name="connsiteX38" fmla="*/ 262551 w 4083113"/>
              <a:gd name="connsiteY38" fmla="*/ 1702051 h 2290527"/>
              <a:gd name="connsiteX39" fmla="*/ 298765 w 4083113"/>
              <a:gd name="connsiteY39" fmla="*/ 1756372 h 2290527"/>
              <a:gd name="connsiteX40" fmla="*/ 325925 w 4083113"/>
              <a:gd name="connsiteY40" fmla="*/ 1783532 h 2290527"/>
              <a:gd name="connsiteX41" fmla="*/ 389299 w 4083113"/>
              <a:gd name="connsiteY41" fmla="*/ 1846907 h 2290527"/>
              <a:gd name="connsiteX42" fmla="*/ 398353 w 4083113"/>
              <a:gd name="connsiteY42" fmla="*/ 1874067 h 2290527"/>
              <a:gd name="connsiteX43" fmla="*/ 443620 w 4083113"/>
              <a:gd name="connsiteY43" fmla="*/ 1928388 h 2290527"/>
              <a:gd name="connsiteX44" fmla="*/ 470781 w 4083113"/>
              <a:gd name="connsiteY44" fmla="*/ 1946495 h 2290527"/>
              <a:gd name="connsiteX45" fmla="*/ 497941 w 4083113"/>
              <a:gd name="connsiteY45" fmla="*/ 1973655 h 2290527"/>
              <a:gd name="connsiteX46" fmla="*/ 516048 w 4083113"/>
              <a:gd name="connsiteY46" fmla="*/ 2000816 h 2290527"/>
              <a:gd name="connsiteX47" fmla="*/ 543208 w 4083113"/>
              <a:gd name="connsiteY47" fmla="*/ 2009869 h 2290527"/>
              <a:gd name="connsiteX48" fmla="*/ 588476 w 4083113"/>
              <a:gd name="connsiteY48" fmla="*/ 2046083 h 2290527"/>
              <a:gd name="connsiteX49" fmla="*/ 615636 w 4083113"/>
              <a:gd name="connsiteY49" fmla="*/ 2064190 h 2290527"/>
              <a:gd name="connsiteX50" fmla="*/ 669957 w 4083113"/>
              <a:gd name="connsiteY50" fmla="*/ 2082297 h 2290527"/>
              <a:gd name="connsiteX51" fmla="*/ 724278 w 4083113"/>
              <a:gd name="connsiteY51" fmla="*/ 2109457 h 2290527"/>
              <a:gd name="connsiteX52" fmla="*/ 760492 w 4083113"/>
              <a:gd name="connsiteY52" fmla="*/ 2127564 h 2290527"/>
              <a:gd name="connsiteX53" fmla="*/ 787652 w 4083113"/>
              <a:gd name="connsiteY53" fmla="*/ 2136618 h 2290527"/>
              <a:gd name="connsiteX54" fmla="*/ 814812 w 4083113"/>
              <a:gd name="connsiteY54" fmla="*/ 2154725 h 2290527"/>
              <a:gd name="connsiteX55" fmla="*/ 869133 w 4083113"/>
              <a:gd name="connsiteY55" fmla="*/ 2172831 h 2290527"/>
              <a:gd name="connsiteX56" fmla="*/ 950614 w 4083113"/>
              <a:gd name="connsiteY56" fmla="*/ 2199992 h 2290527"/>
              <a:gd name="connsiteX57" fmla="*/ 977775 w 4083113"/>
              <a:gd name="connsiteY57" fmla="*/ 2209045 h 2290527"/>
              <a:gd name="connsiteX58" fmla="*/ 1004935 w 4083113"/>
              <a:gd name="connsiteY58" fmla="*/ 2218099 h 2290527"/>
              <a:gd name="connsiteX59" fmla="*/ 1077363 w 4083113"/>
              <a:gd name="connsiteY59" fmla="*/ 2236206 h 2290527"/>
              <a:gd name="connsiteX60" fmla="*/ 1149791 w 4083113"/>
              <a:gd name="connsiteY60" fmla="*/ 2245259 h 2290527"/>
              <a:gd name="connsiteX61" fmla="*/ 1213165 w 4083113"/>
              <a:gd name="connsiteY61" fmla="*/ 2254313 h 2290527"/>
              <a:gd name="connsiteX62" fmla="*/ 1294646 w 4083113"/>
              <a:gd name="connsiteY62" fmla="*/ 2263366 h 2290527"/>
              <a:gd name="connsiteX63" fmla="*/ 1394234 w 4083113"/>
              <a:gd name="connsiteY63" fmla="*/ 2281473 h 2290527"/>
              <a:gd name="connsiteX64" fmla="*/ 1539090 w 4083113"/>
              <a:gd name="connsiteY64" fmla="*/ 2290527 h 2290527"/>
              <a:gd name="connsiteX65" fmla="*/ 1964602 w 4083113"/>
              <a:gd name="connsiteY65" fmla="*/ 2281473 h 2290527"/>
              <a:gd name="connsiteX66" fmla="*/ 2037030 w 4083113"/>
              <a:gd name="connsiteY66" fmla="*/ 2263366 h 2290527"/>
              <a:gd name="connsiteX67" fmla="*/ 2118511 w 4083113"/>
              <a:gd name="connsiteY67" fmla="*/ 2254313 h 2290527"/>
              <a:gd name="connsiteX68" fmla="*/ 2163779 w 4083113"/>
              <a:gd name="connsiteY68" fmla="*/ 2245259 h 2290527"/>
              <a:gd name="connsiteX69" fmla="*/ 2254313 w 4083113"/>
              <a:gd name="connsiteY69" fmla="*/ 2236206 h 2290527"/>
              <a:gd name="connsiteX70" fmla="*/ 2426329 w 4083113"/>
              <a:gd name="connsiteY70" fmla="*/ 2218099 h 2290527"/>
              <a:gd name="connsiteX71" fmla="*/ 2462543 w 4083113"/>
              <a:gd name="connsiteY71" fmla="*/ 2209045 h 2290527"/>
              <a:gd name="connsiteX72" fmla="*/ 2489703 w 4083113"/>
              <a:gd name="connsiteY72" fmla="*/ 2199992 h 2290527"/>
              <a:gd name="connsiteX73" fmla="*/ 2562131 w 4083113"/>
              <a:gd name="connsiteY73" fmla="*/ 2190938 h 2290527"/>
              <a:gd name="connsiteX74" fmla="*/ 2616452 w 4083113"/>
              <a:gd name="connsiteY74" fmla="*/ 2172831 h 2290527"/>
              <a:gd name="connsiteX75" fmla="*/ 2643612 w 4083113"/>
              <a:gd name="connsiteY75" fmla="*/ 2163778 h 2290527"/>
              <a:gd name="connsiteX76" fmla="*/ 2716040 w 4083113"/>
              <a:gd name="connsiteY76" fmla="*/ 2145671 h 2290527"/>
              <a:gd name="connsiteX77" fmla="*/ 2824682 w 4083113"/>
              <a:gd name="connsiteY77" fmla="*/ 2109457 h 2290527"/>
              <a:gd name="connsiteX78" fmla="*/ 2906163 w 4083113"/>
              <a:gd name="connsiteY78" fmla="*/ 2082297 h 2290527"/>
              <a:gd name="connsiteX79" fmla="*/ 2933323 w 4083113"/>
              <a:gd name="connsiteY79" fmla="*/ 2073243 h 2290527"/>
              <a:gd name="connsiteX80" fmla="*/ 2987644 w 4083113"/>
              <a:gd name="connsiteY80" fmla="*/ 2046083 h 2290527"/>
              <a:gd name="connsiteX81" fmla="*/ 3014804 w 4083113"/>
              <a:gd name="connsiteY81" fmla="*/ 2027976 h 2290527"/>
              <a:gd name="connsiteX82" fmla="*/ 3051018 w 4083113"/>
              <a:gd name="connsiteY82" fmla="*/ 2018923 h 2290527"/>
              <a:gd name="connsiteX83" fmla="*/ 3114393 w 4083113"/>
              <a:gd name="connsiteY83" fmla="*/ 2000816 h 2290527"/>
              <a:gd name="connsiteX84" fmla="*/ 3141553 w 4083113"/>
              <a:gd name="connsiteY84" fmla="*/ 1982709 h 2290527"/>
              <a:gd name="connsiteX85" fmla="*/ 3259248 w 4083113"/>
              <a:gd name="connsiteY85" fmla="*/ 1955548 h 2290527"/>
              <a:gd name="connsiteX86" fmla="*/ 3313569 w 4083113"/>
              <a:gd name="connsiteY86" fmla="*/ 1937441 h 2290527"/>
              <a:gd name="connsiteX87" fmla="*/ 3367890 w 4083113"/>
              <a:gd name="connsiteY87" fmla="*/ 1919334 h 2290527"/>
              <a:gd name="connsiteX88" fmla="*/ 3395050 w 4083113"/>
              <a:gd name="connsiteY88" fmla="*/ 1910281 h 2290527"/>
              <a:gd name="connsiteX89" fmla="*/ 3422210 w 4083113"/>
              <a:gd name="connsiteY89" fmla="*/ 1901228 h 2290527"/>
              <a:gd name="connsiteX90" fmla="*/ 3467478 w 4083113"/>
              <a:gd name="connsiteY90" fmla="*/ 1892174 h 2290527"/>
              <a:gd name="connsiteX91" fmla="*/ 3521798 w 4083113"/>
              <a:gd name="connsiteY91" fmla="*/ 1855960 h 2290527"/>
              <a:gd name="connsiteX92" fmla="*/ 3548959 w 4083113"/>
              <a:gd name="connsiteY92" fmla="*/ 1837853 h 2290527"/>
              <a:gd name="connsiteX93" fmla="*/ 3576119 w 4083113"/>
              <a:gd name="connsiteY93" fmla="*/ 1828800 h 2290527"/>
              <a:gd name="connsiteX94" fmla="*/ 3603280 w 4083113"/>
              <a:gd name="connsiteY94" fmla="*/ 1810693 h 2290527"/>
              <a:gd name="connsiteX95" fmla="*/ 3693814 w 4083113"/>
              <a:gd name="connsiteY95" fmla="*/ 1783532 h 2290527"/>
              <a:gd name="connsiteX96" fmla="*/ 3720975 w 4083113"/>
              <a:gd name="connsiteY96" fmla="*/ 1765426 h 2290527"/>
              <a:gd name="connsiteX97" fmla="*/ 3775296 w 4083113"/>
              <a:gd name="connsiteY97" fmla="*/ 1747319 h 2290527"/>
              <a:gd name="connsiteX98" fmla="*/ 3802456 w 4083113"/>
              <a:gd name="connsiteY98" fmla="*/ 1738265 h 2290527"/>
              <a:gd name="connsiteX99" fmla="*/ 3829616 w 4083113"/>
              <a:gd name="connsiteY99" fmla="*/ 1729212 h 2290527"/>
              <a:gd name="connsiteX100" fmla="*/ 3883937 w 4083113"/>
              <a:gd name="connsiteY100" fmla="*/ 1702051 h 2290527"/>
              <a:gd name="connsiteX101" fmla="*/ 3911097 w 4083113"/>
              <a:gd name="connsiteY101" fmla="*/ 1683944 h 2290527"/>
              <a:gd name="connsiteX102" fmla="*/ 3965418 w 4083113"/>
              <a:gd name="connsiteY102" fmla="*/ 1665837 h 2290527"/>
              <a:gd name="connsiteX103" fmla="*/ 3992579 w 4083113"/>
              <a:gd name="connsiteY103" fmla="*/ 1647730 h 2290527"/>
              <a:gd name="connsiteX104" fmla="*/ 4046899 w 4083113"/>
              <a:gd name="connsiteY104" fmla="*/ 1629624 h 2290527"/>
              <a:gd name="connsiteX105" fmla="*/ 4083113 w 4083113"/>
              <a:gd name="connsiteY105" fmla="*/ 1611517 h 2290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083113" h="2290527">
                <a:moveTo>
                  <a:pt x="1086416" y="45267"/>
                </a:moveTo>
                <a:cubicBezTo>
                  <a:pt x="1071327" y="42249"/>
                  <a:pt x="1055995" y="40263"/>
                  <a:pt x="1041149" y="36214"/>
                </a:cubicBezTo>
                <a:cubicBezTo>
                  <a:pt x="1022735" y="31192"/>
                  <a:pt x="1004935" y="24143"/>
                  <a:pt x="986828" y="18107"/>
                </a:cubicBezTo>
                <a:cubicBezTo>
                  <a:pt x="977775" y="15089"/>
                  <a:pt x="968926" y="11367"/>
                  <a:pt x="959668" y="9053"/>
                </a:cubicBezTo>
                <a:lnTo>
                  <a:pt x="923454" y="0"/>
                </a:lnTo>
                <a:cubicBezTo>
                  <a:pt x="813848" y="4567"/>
                  <a:pt x="755880" y="-7670"/>
                  <a:pt x="669957" y="18107"/>
                </a:cubicBezTo>
                <a:cubicBezTo>
                  <a:pt x="651676" y="23592"/>
                  <a:pt x="631517" y="25627"/>
                  <a:pt x="615636" y="36214"/>
                </a:cubicBezTo>
                <a:cubicBezTo>
                  <a:pt x="606583" y="42250"/>
                  <a:pt x="598419" y="49902"/>
                  <a:pt x="588476" y="54321"/>
                </a:cubicBezTo>
                <a:cubicBezTo>
                  <a:pt x="491506" y="97419"/>
                  <a:pt x="568464" y="49556"/>
                  <a:pt x="506995" y="90534"/>
                </a:cubicBezTo>
                <a:cubicBezTo>
                  <a:pt x="455103" y="168374"/>
                  <a:pt x="524200" y="76771"/>
                  <a:pt x="461727" y="126748"/>
                </a:cubicBezTo>
                <a:cubicBezTo>
                  <a:pt x="403224" y="173550"/>
                  <a:pt x="484728" y="140207"/>
                  <a:pt x="416460" y="162962"/>
                </a:cubicBezTo>
                <a:cubicBezTo>
                  <a:pt x="368174" y="235393"/>
                  <a:pt x="431550" y="147872"/>
                  <a:pt x="371193" y="208229"/>
                </a:cubicBezTo>
                <a:cubicBezTo>
                  <a:pt x="363499" y="215923"/>
                  <a:pt x="360315" y="227257"/>
                  <a:pt x="353086" y="235390"/>
                </a:cubicBezTo>
                <a:cubicBezTo>
                  <a:pt x="307984" y="286130"/>
                  <a:pt x="312885" y="280298"/>
                  <a:pt x="271604" y="307818"/>
                </a:cubicBezTo>
                <a:cubicBezTo>
                  <a:pt x="206895" y="404879"/>
                  <a:pt x="307670" y="257567"/>
                  <a:pt x="226337" y="362138"/>
                </a:cubicBezTo>
                <a:cubicBezTo>
                  <a:pt x="212976" y="379316"/>
                  <a:pt x="202194" y="398352"/>
                  <a:pt x="190123" y="416459"/>
                </a:cubicBezTo>
                <a:lnTo>
                  <a:pt x="172016" y="443620"/>
                </a:lnTo>
                <a:cubicBezTo>
                  <a:pt x="139000" y="542673"/>
                  <a:pt x="194303" y="395284"/>
                  <a:pt x="135802" y="488887"/>
                </a:cubicBezTo>
                <a:cubicBezTo>
                  <a:pt x="125686" y="505072"/>
                  <a:pt x="128283" y="527327"/>
                  <a:pt x="117696" y="543208"/>
                </a:cubicBezTo>
                <a:cubicBezTo>
                  <a:pt x="105625" y="561315"/>
                  <a:pt x="88364" y="576883"/>
                  <a:pt x="81482" y="597528"/>
                </a:cubicBezTo>
                <a:lnTo>
                  <a:pt x="54321" y="679010"/>
                </a:lnTo>
                <a:cubicBezTo>
                  <a:pt x="51303" y="688063"/>
                  <a:pt x="50562" y="698230"/>
                  <a:pt x="45268" y="706170"/>
                </a:cubicBezTo>
                <a:lnTo>
                  <a:pt x="27161" y="733330"/>
                </a:lnTo>
                <a:cubicBezTo>
                  <a:pt x="24143" y="748419"/>
                  <a:pt x="21839" y="763669"/>
                  <a:pt x="18107" y="778598"/>
                </a:cubicBezTo>
                <a:cubicBezTo>
                  <a:pt x="15792" y="787856"/>
                  <a:pt x="10505" y="796326"/>
                  <a:pt x="9054" y="805758"/>
                </a:cubicBezTo>
                <a:cubicBezTo>
                  <a:pt x="4442" y="835734"/>
                  <a:pt x="3018" y="866115"/>
                  <a:pt x="0" y="896293"/>
                </a:cubicBezTo>
                <a:cubicBezTo>
                  <a:pt x="3018" y="989845"/>
                  <a:pt x="3558" y="1083511"/>
                  <a:pt x="9054" y="1176950"/>
                </a:cubicBezTo>
                <a:cubicBezTo>
                  <a:pt x="9614" y="1186477"/>
                  <a:pt x="16037" y="1194795"/>
                  <a:pt x="18107" y="1204111"/>
                </a:cubicBezTo>
                <a:cubicBezTo>
                  <a:pt x="42488" y="1313824"/>
                  <a:pt x="8683" y="1202996"/>
                  <a:pt x="45268" y="1312752"/>
                </a:cubicBezTo>
                <a:lnTo>
                  <a:pt x="45268" y="1312752"/>
                </a:lnTo>
                <a:cubicBezTo>
                  <a:pt x="48170" y="1324359"/>
                  <a:pt x="56879" y="1363136"/>
                  <a:pt x="63375" y="1376127"/>
                </a:cubicBezTo>
                <a:cubicBezTo>
                  <a:pt x="68241" y="1385859"/>
                  <a:pt x="75446" y="1394234"/>
                  <a:pt x="81482" y="1403287"/>
                </a:cubicBezTo>
                <a:cubicBezTo>
                  <a:pt x="104234" y="1471547"/>
                  <a:pt x="73545" y="1387414"/>
                  <a:pt x="108642" y="1457608"/>
                </a:cubicBezTo>
                <a:cubicBezTo>
                  <a:pt x="112910" y="1466144"/>
                  <a:pt x="113428" y="1476232"/>
                  <a:pt x="117696" y="1484768"/>
                </a:cubicBezTo>
                <a:cubicBezTo>
                  <a:pt x="122562" y="1494500"/>
                  <a:pt x="130404" y="1502481"/>
                  <a:pt x="135802" y="1511928"/>
                </a:cubicBezTo>
                <a:cubicBezTo>
                  <a:pt x="142498" y="1523646"/>
                  <a:pt x="146965" y="1536569"/>
                  <a:pt x="153909" y="1548142"/>
                </a:cubicBezTo>
                <a:cubicBezTo>
                  <a:pt x="165105" y="1566803"/>
                  <a:pt x="183241" y="1581818"/>
                  <a:pt x="190123" y="1602463"/>
                </a:cubicBezTo>
                <a:cubicBezTo>
                  <a:pt x="199558" y="1630766"/>
                  <a:pt x="208707" y="1666155"/>
                  <a:pt x="235391" y="1683944"/>
                </a:cubicBezTo>
                <a:lnTo>
                  <a:pt x="262551" y="1702051"/>
                </a:lnTo>
                <a:cubicBezTo>
                  <a:pt x="274622" y="1720158"/>
                  <a:pt x="283377" y="1740984"/>
                  <a:pt x="298765" y="1756372"/>
                </a:cubicBezTo>
                <a:cubicBezTo>
                  <a:pt x="307818" y="1765425"/>
                  <a:pt x="318065" y="1773426"/>
                  <a:pt x="325925" y="1783532"/>
                </a:cubicBezTo>
                <a:cubicBezTo>
                  <a:pt x="376772" y="1848907"/>
                  <a:pt x="337398" y="1829606"/>
                  <a:pt x="389299" y="1846907"/>
                </a:cubicBezTo>
                <a:cubicBezTo>
                  <a:pt x="392317" y="1855960"/>
                  <a:pt x="394085" y="1865531"/>
                  <a:pt x="398353" y="1874067"/>
                </a:cubicBezTo>
                <a:cubicBezTo>
                  <a:pt x="408527" y="1894415"/>
                  <a:pt x="426457" y="1914085"/>
                  <a:pt x="443620" y="1928388"/>
                </a:cubicBezTo>
                <a:cubicBezTo>
                  <a:pt x="451979" y="1935354"/>
                  <a:pt x="462422" y="1939529"/>
                  <a:pt x="470781" y="1946495"/>
                </a:cubicBezTo>
                <a:cubicBezTo>
                  <a:pt x="480617" y="1954691"/>
                  <a:pt x="489745" y="1963819"/>
                  <a:pt x="497941" y="1973655"/>
                </a:cubicBezTo>
                <a:cubicBezTo>
                  <a:pt x="504907" y="1982014"/>
                  <a:pt x="507551" y="1994019"/>
                  <a:pt x="516048" y="2000816"/>
                </a:cubicBezTo>
                <a:cubicBezTo>
                  <a:pt x="523500" y="2006778"/>
                  <a:pt x="534155" y="2006851"/>
                  <a:pt x="543208" y="2009869"/>
                </a:cubicBezTo>
                <a:cubicBezTo>
                  <a:pt x="573732" y="2055654"/>
                  <a:pt x="544745" y="2024217"/>
                  <a:pt x="588476" y="2046083"/>
                </a:cubicBezTo>
                <a:cubicBezTo>
                  <a:pt x="598208" y="2050949"/>
                  <a:pt x="605693" y="2059771"/>
                  <a:pt x="615636" y="2064190"/>
                </a:cubicBezTo>
                <a:cubicBezTo>
                  <a:pt x="633077" y="2071942"/>
                  <a:pt x="654076" y="2071710"/>
                  <a:pt x="669957" y="2082297"/>
                </a:cubicBezTo>
                <a:cubicBezTo>
                  <a:pt x="722153" y="2117095"/>
                  <a:pt x="671800" y="2086967"/>
                  <a:pt x="724278" y="2109457"/>
                </a:cubicBezTo>
                <a:cubicBezTo>
                  <a:pt x="736683" y="2114773"/>
                  <a:pt x="748087" y="2122247"/>
                  <a:pt x="760492" y="2127564"/>
                </a:cubicBezTo>
                <a:cubicBezTo>
                  <a:pt x="769263" y="2131323"/>
                  <a:pt x="779116" y="2132350"/>
                  <a:pt x="787652" y="2136618"/>
                </a:cubicBezTo>
                <a:cubicBezTo>
                  <a:pt x="797384" y="2141484"/>
                  <a:pt x="804869" y="2150306"/>
                  <a:pt x="814812" y="2154725"/>
                </a:cubicBezTo>
                <a:cubicBezTo>
                  <a:pt x="832253" y="2162477"/>
                  <a:pt x="851026" y="2166795"/>
                  <a:pt x="869133" y="2172831"/>
                </a:cubicBezTo>
                <a:lnTo>
                  <a:pt x="950614" y="2199992"/>
                </a:lnTo>
                <a:lnTo>
                  <a:pt x="977775" y="2209045"/>
                </a:lnTo>
                <a:cubicBezTo>
                  <a:pt x="986828" y="2212063"/>
                  <a:pt x="995677" y="2215784"/>
                  <a:pt x="1004935" y="2218099"/>
                </a:cubicBezTo>
                <a:cubicBezTo>
                  <a:pt x="1029078" y="2224135"/>
                  <a:pt x="1052669" y="2233119"/>
                  <a:pt x="1077363" y="2236206"/>
                </a:cubicBezTo>
                <a:lnTo>
                  <a:pt x="1149791" y="2245259"/>
                </a:lnTo>
                <a:lnTo>
                  <a:pt x="1213165" y="2254313"/>
                </a:lnTo>
                <a:cubicBezTo>
                  <a:pt x="1240281" y="2257703"/>
                  <a:pt x="1267593" y="2259501"/>
                  <a:pt x="1294646" y="2263366"/>
                </a:cubicBezTo>
                <a:cubicBezTo>
                  <a:pt x="1342571" y="2270213"/>
                  <a:pt x="1343036" y="2276819"/>
                  <a:pt x="1394234" y="2281473"/>
                </a:cubicBezTo>
                <a:cubicBezTo>
                  <a:pt x="1442415" y="2285853"/>
                  <a:pt x="1490805" y="2287509"/>
                  <a:pt x="1539090" y="2290527"/>
                </a:cubicBezTo>
                <a:lnTo>
                  <a:pt x="1964602" y="2281473"/>
                </a:lnTo>
                <a:cubicBezTo>
                  <a:pt x="2037952" y="2278652"/>
                  <a:pt x="1983660" y="2272261"/>
                  <a:pt x="2037030" y="2263366"/>
                </a:cubicBezTo>
                <a:cubicBezTo>
                  <a:pt x="2063986" y="2258873"/>
                  <a:pt x="2091458" y="2258178"/>
                  <a:pt x="2118511" y="2254313"/>
                </a:cubicBezTo>
                <a:cubicBezTo>
                  <a:pt x="2133745" y="2252137"/>
                  <a:pt x="2148526" y="2247293"/>
                  <a:pt x="2163779" y="2245259"/>
                </a:cubicBezTo>
                <a:cubicBezTo>
                  <a:pt x="2193841" y="2241251"/>
                  <a:pt x="2224170" y="2239555"/>
                  <a:pt x="2254313" y="2236206"/>
                </a:cubicBezTo>
                <a:cubicBezTo>
                  <a:pt x="2432364" y="2216422"/>
                  <a:pt x="2203121" y="2238390"/>
                  <a:pt x="2426329" y="2218099"/>
                </a:cubicBezTo>
                <a:cubicBezTo>
                  <a:pt x="2438400" y="2215081"/>
                  <a:pt x="2450579" y="2212463"/>
                  <a:pt x="2462543" y="2209045"/>
                </a:cubicBezTo>
                <a:cubicBezTo>
                  <a:pt x="2471719" y="2206423"/>
                  <a:pt x="2480314" y="2201699"/>
                  <a:pt x="2489703" y="2199992"/>
                </a:cubicBezTo>
                <a:cubicBezTo>
                  <a:pt x="2513641" y="2195640"/>
                  <a:pt x="2537988" y="2193956"/>
                  <a:pt x="2562131" y="2190938"/>
                </a:cubicBezTo>
                <a:lnTo>
                  <a:pt x="2616452" y="2172831"/>
                </a:lnTo>
                <a:cubicBezTo>
                  <a:pt x="2625505" y="2169813"/>
                  <a:pt x="2634354" y="2166093"/>
                  <a:pt x="2643612" y="2163778"/>
                </a:cubicBezTo>
                <a:cubicBezTo>
                  <a:pt x="2667755" y="2157742"/>
                  <a:pt x="2692431" y="2153541"/>
                  <a:pt x="2716040" y="2145671"/>
                </a:cubicBezTo>
                <a:lnTo>
                  <a:pt x="2824682" y="2109457"/>
                </a:lnTo>
                <a:lnTo>
                  <a:pt x="2906163" y="2082297"/>
                </a:lnTo>
                <a:cubicBezTo>
                  <a:pt x="2915216" y="2079279"/>
                  <a:pt x="2925383" y="2078537"/>
                  <a:pt x="2933323" y="2073243"/>
                </a:cubicBezTo>
                <a:cubicBezTo>
                  <a:pt x="2968424" y="2049843"/>
                  <a:pt x="2950161" y="2058577"/>
                  <a:pt x="2987644" y="2046083"/>
                </a:cubicBezTo>
                <a:cubicBezTo>
                  <a:pt x="2996697" y="2040047"/>
                  <a:pt x="3004803" y="2032262"/>
                  <a:pt x="3014804" y="2027976"/>
                </a:cubicBezTo>
                <a:cubicBezTo>
                  <a:pt x="3026241" y="2023075"/>
                  <a:pt x="3039054" y="2022341"/>
                  <a:pt x="3051018" y="2018923"/>
                </a:cubicBezTo>
                <a:cubicBezTo>
                  <a:pt x="3141936" y="1992947"/>
                  <a:pt x="3001184" y="2029117"/>
                  <a:pt x="3114393" y="2000816"/>
                </a:cubicBezTo>
                <a:cubicBezTo>
                  <a:pt x="3123446" y="1994780"/>
                  <a:pt x="3131327" y="1986427"/>
                  <a:pt x="3141553" y="1982709"/>
                </a:cubicBezTo>
                <a:cubicBezTo>
                  <a:pt x="3209840" y="1957877"/>
                  <a:pt x="3201370" y="1971333"/>
                  <a:pt x="3259248" y="1955548"/>
                </a:cubicBezTo>
                <a:cubicBezTo>
                  <a:pt x="3277662" y="1950526"/>
                  <a:pt x="3295462" y="1943477"/>
                  <a:pt x="3313569" y="1937441"/>
                </a:cubicBezTo>
                <a:lnTo>
                  <a:pt x="3367890" y="1919334"/>
                </a:lnTo>
                <a:lnTo>
                  <a:pt x="3395050" y="1910281"/>
                </a:lnTo>
                <a:cubicBezTo>
                  <a:pt x="3404103" y="1907263"/>
                  <a:pt x="3412852" y="1903100"/>
                  <a:pt x="3422210" y="1901228"/>
                </a:cubicBezTo>
                <a:lnTo>
                  <a:pt x="3467478" y="1892174"/>
                </a:lnTo>
                <a:lnTo>
                  <a:pt x="3521798" y="1855960"/>
                </a:lnTo>
                <a:cubicBezTo>
                  <a:pt x="3530852" y="1849924"/>
                  <a:pt x="3538636" y="1841294"/>
                  <a:pt x="3548959" y="1837853"/>
                </a:cubicBezTo>
                <a:lnTo>
                  <a:pt x="3576119" y="1828800"/>
                </a:lnTo>
                <a:cubicBezTo>
                  <a:pt x="3585173" y="1822764"/>
                  <a:pt x="3593279" y="1814979"/>
                  <a:pt x="3603280" y="1810693"/>
                </a:cubicBezTo>
                <a:cubicBezTo>
                  <a:pt x="3638709" y="1795509"/>
                  <a:pt x="3657295" y="1807876"/>
                  <a:pt x="3693814" y="1783532"/>
                </a:cubicBezTo>
                <a:cubicBezTo>
                  <a:pt x="3702868" y="1777497"/>
                  <a:pt x="3711032" y="1769845"/>
                  <a:pt x="3720975" y="1765426"/>
                </a:cubicBezTo>
                <a:cubicBezTo>
                  <a:pt x="3738417" y="1757674"/>
                  <a:pt x="3757189" y="1753355"/>
                  <a:pt x="3775296" y="1747319"/>
                </a:cubicBezTo>
                <a:lnTo>
                  <a:pt x="3802456" y="1738265"/>
                </a:lnTo>
                <a:lnTo>
                  <a:pt x="3829616" y="1729212"/>
                </a:lnTo>
                <a:cubicBezTo>
                  <a:pt x="3907461" y="1677316"/>
                  <a:pt x="3808966" y="1739538"/>
                  <a:pt x="3883937" y="1702051"/>
                </a:cubicBezTo>
                <a:cubicBezTo>
                  <a:pt x="3893669" y="1697185"/>
                  <a:pt x="3901154" y="1688363"/>
                  <a:pt x="3911097" y="1683944"/>
                </a:cubicBezTo>
                <a:cubicBezTo>
                  <a:pt x="3928538" y="1676192"/>
                  <a:pt x="3949537" y="1676424"/>
                  <a:pt x="3965418" y="1665837"/>
                </a:cubicBezTo>
                <a:cubicBezTo>
                  <a:pt x="3974472" y="1659801"/>
                  <a:pt x="3982636" y="1652149"/>
                  <a:pt x="3992579" y="1647730"/>
                </a:cubicBezTo>
                <a:cubicBezTo>
                  <a:pt x="4010020" y="1639979"/>
                  <a:pt x="4028792" y="1635659"/>
                  <a:pt x="4046899" y="1629624"/>
                </a:cubicBezTo>
                <a:cubicBezTo>
                  <a:pt x="4078108" y="1619221"/>
                  <a:pt x="4067312" y="1627318"/>
                  <a:pt x="4083113" y="1611517"/>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932A834F-28D6-47CC-A545-DCE6E591FA11}"/>
              </a:ext>
            </a:extLst>
          </p:cNvPr>
          <p:cNvCxnSpPr>
            <a:stCxn id="5" idx="102"/>
          </p:cNvCxnSpPr>
          <p:nvPr/>
        </p:nvCxnSpPr>
        <p:spPr>
          <a:xfrm flipV="1">
            <a:off x="4886523" y="4807390"/>
            <a:ext cx="174364" cy="69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B7FDD08B-3B80-4E15-88B6-5FA30FCC458E}"/>
              </a:ext>
            </a:extLst>
          </p:cNvPr>
          <p:cNvSpPr txBox="1"/>
          <p:nvPr/>
        </p:nvSpPr>
        <p:spPr>
          <a:xfrm>
            <a:off x="804735" y="3977334"/>
            <a:ext cx="1139814" cy="584775"/>
          </a:xfrm>
          <a:prstGeom prst="rect">
            <a:avLst/>
          </a:prstGeom>
          <a:noFill/>
        </p:spPr>
        <p:txBody>
          <a:bodyPr wrap="square" rtlCol="0">
            <a:spAutoFit/>
          </a:bodyPr>
          <a:lstStyle/>
          <a:p>
            <a:r>
              <a:rPr lang="zh-CN" altLang="en-US" sz="1600" dirty="0"/>
              <a:t>基础资产现金流</a:t>
            </a:r>
          </a:p>
        </p:txBody>
      </p:sp>
      <p:cxnSp>
        <p:nvCxnSpPr>
          <p:cNvPr id="12" name="直接箭头连接符 11">
            <a:extLst>
              <a:ext uri="{FF2B5EF4-FFF2-40B4-BE49-F238E27FC236}">
                <a16:creationId xmlns:a16="http://schemas.microsoft.com/office/drawing/2014/main" id="{9FAA5ADE-1C9D-4E1D-9E22-12CBCA509C95}"/>
              </a:ext>
            </a:extLst>
          </p:cNvPr>
          <p:cNvCxnSpPr/>
          <p:nvPr/>
        </p:nvCxnSpPr>
        <p:spPr>
          <a:xfrm>
            <a:off x="6817259" y="4807390"/>
            <a:ext cx="13036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E2A33DDB-977B-4D7B-8522-7FBA3F0A7746}"/>
              </a:ext>
            </a:extLst>
          </p:cNvPr>
          <p:cNvSpPr txBox="1"/>
          <p:nvPr/>
        </p:nvSpPr>
        <p:spPr>
          <a:xfrm>
            <a:off x="6891449" y="4468836"/>
            <a:ext cx="1229509" cy="338554"/>
          </a:xfrm>
          <a:prstGeom prst="rect">
            <a:avLst/>
          </a:prstGeom>
          <a:noFill/>
        </p:spPr>
        <p:txBody>
          <a:bodyPr wrap="square" rtlCol="0">
            <a:spAutoFit/>
          </a:bodyPr>
          <a:lstStyle/>
          <a:p>
            <a:r>
              <a:rPr lang="zh-CN" altLang="en-US" sz="1600" dirty="0"/>
              <a:t>本金和收益</a:t>
            </a:r>
          </a:p>
        </p:txBody>
      </p:sp>
      <p:sp>
        <p:nvSpPr>
          <p:cNvPr id="14" name="文本框 13">
            <a:extLst>
              <a:ext uri="{FF2B5EF4-FFF2-40B4-BE49-F238E27FC236}">
                <a16:creationId xmlns:a16="http://schemas.microsoft.com/office/drawing/2014/main" id="{1C092829-F156-43BA-A3A0-AD2374C9F1A5}"/>
              </a:ext>
            </a:extLst>
          </p:cNvPr>
          <p:cNvSpPr txBox="1"/>
          <p:nvPr/>
        </p:nvSpPr>
        <p:spPr>
          <a:xfrm>
            <a:off x="8999397" y="3806157"/>
            <a:ext cx="896041" cy="584775"/>
          </a:xfrm>
          <a:prstGeom prst="rect">
            <a:avLst/>
          </a:prstGeom>
          <a:noFill/>
        </p:spPr>
        <p:txBody>
          <a:bodyPr wrap="square" rtlCol="0">
            <a:spAutoFit/>
          </a:bodyPr>
          <a:lstStyle/>
          <a:p>
            <a:r>
              <a:rPr lang="zh-CN" altLang="en-US" sz="1600" dirty="0"/>
              <a:t>本金和收益</a:t>
            </a:r>
          </a:p>
        </p:txBody>
      </p:sp>
    </p:spTree>
    <p:extLst>
      <p:ext uri="{BB962C8B-B14F-4D97-AF65-F5344CB8AC3E}">
        <p14:creationId xmlns:p14="http://schemas.microsoft.com/office/powerpoint/2010/main" val="37864913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1">
            <a:extLst>
              <a:ext uri="{FF2B5EF4-FFF2-40B4-BE49-F238E27FC236}">
                <a16:creationId xmlns:a16="http://schemas.microsoft.com/office/drawing/2014/main" id="{AE7E84A5-46CF-4793-B40F-BB00D4552E4A}"/>
              </a:ext>
            </a:extLst>
          </p:cNvPr>
          <p:cNvSpPr txBox="1">
            <a:spLocks/>
          </p:cNvSpPr>
          <p:nvPr/>
        </p:nvSpPr>
        <p:spPr>
          <a:xfrm>
            <a:off x="597866" y="495734"/>
            <a:ext cx="2693366"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ABS</a:t>
            </a:r>
            <a:r>
              <a:rPr lang="zh-CN" altLang="en-US" dirty="0"/>
              <a:t>交易结构</a:t>
            </a:r>
          </a:p>
        </p:txBody>
      </p:sp>
      <p:sp>
        <p:nvSpPr>
          <p:cNvPr id="8" name="文本框 7">
            <a:extLst>
              <a:ext uri="{FF2B5EF4-FFF2-40B4-BE49-F238E27FC236}">
                <a16:creationId xmlns:a16="http://schemas.microsoft.com/office/drawing/2014/main" id="{11167925-D0D4-4C10-8009-4536448BDE44}"/>
              </a:ext>
            </a:extLst>
          </p:cNvPr>
          <p:cNvSpPr txBox="1"/>
          <p:nvPr/>
        </p:nvSpPr>
        <p:spPr>
          <a:xfrm>
            <a:off x="597866" y="1084225"/>
            <a:ext cx="7034206" cy="280794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大城西黄河大桥收益权</a:t>
            </a:r>
            <a:r>
              <a:rPr lang="en-US" altLang="zh-CN" sz="2000" dirty="0">
                <a:latin typeface="微软雅黑" panose="020B0503020204020204" pitchFamily="34" charset="-122"/>
                <a:ea typeface="微软雅黑" panose="020B0503020204020204" pitchFamily="34" charset="-122"/>
              </a:rPr>
              <a:t>ABS</a:t>
            </a:r>
            <a:r>
              <a:rPr lang="zh-CN" altLang="en-US" sz="2000" dirty="0">
                <a:latin typeface="微软雅黑" panose="020B0503020204020204" pitchFamily="34" charset="-122"/>
                <a:ea typeface="微软雅黑" panose="020B0503020204020204" pitchFamily="34" charset="-122"/>
              </a:rPr>
              <a:t>的基础资产为</a:t>
            </a:r>
            <a:r>
              <a:rPr lang="en-US" altLang="zh-CN" sz="2000" dirty="0">
                <a:latin typeface="微软雅黑" panose="020B0503020204020204" pitchFamily="34" charset="-122"/>
                <a:ea typeface="微软雅黑" panose="020B0503020204020204" pitchFamily="34" charset="-122"/>
              </a:rPr>
              <a:t>2014</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年每年</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日至</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日的大桥通行费收入收益权。</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每年</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月份的通行费收入用于益通路桥公司的日常管理、运营维护等工作。</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基础资产的现金流为过路车辆支付的通行费，即使用者付费。</a:t>
            </a:r>
          </a:p>
        </p:txBody>
      </p:sp>
      <p:pic>
        <p:nvPicPr>
          <p:cNvPr id="14" name="图片 13">
            <a:extLst>
              <a:ext uri="{FF2B5EF4-FFF2-40B4-BE49-F238E27FC236}">
                <a16:creationId xmlns:a16="http://schemas.microsoft.com/office/drawing/2014/main" id="{F33E1BB1-D2A6-4412-8C62-13F672B83228}"/>
              </a:ext>
            </a:extLst>
          </p:cNvPr>
          <p:cNvPicPr>
            <a:picLocks noChangeAspect="1"/>
          </p:cNvPicPr>
          <p:nvPr/>
        </p:nvPicPr>
        <p:blipFill>
          <a:blip r:embed="rId2"/>
          <a:stretch>
            <a:fillRect/>
          </a:stretch>
        </p:blipFill>
        <p:spPr>
          <a:xfrm>
            <a:off x="7632072" y="587731"/>
            <a:ext cx="4378522" cy="5682538"/>
          </a:xfrm>
          <a:prstGeom prst="rect">
            <a:avLst/>
          </a:prstGeom>
        </p:spPr>
      </p:pic>
      <p:pic>
        <p:nvPicPr>
          <p:cNvPr id="18" name="图片 17">
            <a:extLst>
              <a:ext uri="{FF2B5EF4-FFF2-40B4-BE49-F238E27FC236}">
                <a16:creationId xmlns:a16="http://schemas.microsoft.com/office/drawing/2014/main" id="{280BB903-B456-492D-A3A7-8285935E8D3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871" b="98804" l="2220" r="97569">
                        <a14:foregroundMark x1="12736" y1="12473" x2="69767" y2="19139"/>
                        <a14:foregroundMark x1="2220" y1="11244" x2="12718" y2="12471"/>
                        <a14:foregroundMark x1="26942" y1="10278" x2="70825" y2="7656"/>
                        <a14:foregroundMark x1="23494" y1="10485" x2="23639" y2="10476"/>
                        <a14:foregroundMark x1="70825" y1="7656" x2="76321" y2="7656"/>
                        <a14:foregroundMark x1="39641" y1="3589" x2="47886" y2="3349"/>
                        <a14:foregroundMark x1="47886" y1="3349" x2="75793" y2="7895"/>
                        <a14:foregroundMark x1="73890" y1="14115" x2="94926" y2="15789"/>
                        <a14:foregroundMark x1="78647" y1="11005" x2="97674" y2="11244"/>
                        <a14:foregroundMark x1="96829" y1="27273" x2="3805" y2="30622"/>
                        <a14:foregroundMark x1="3383" y1="29665" x2="3805" y2="65311"/>
                        <a14:foregroundMark x1="3805" y1="65311" x2="5920" y2="80144"/>
                        <a14:foregroundMark x1="3594" y1="91148" x2="46300" y2="98804"/>
                        <a14:foregroundMark x1="46300" y1="98804" x2="49894" y2="98565"/>
                        <a14:backgroundMark x1="3700" y1="2153" x2="6765" y2="2153"/>
                        <a14:backgroundMark x1="1374" y1="2153" x2="11734" y2="2392"/>
                        <a14:backgroundMark x1="951" y1="4306" x2="8457" y2="3110"/>
                        <a14:backgroundMark x1="8457" y1="3110" x2="8668" y2="3110"/>
                        <a14:backgroundMark x1="1797" y1="1914" x2="19556" y2="3110"/>
                        <a14:backgroundMark x1="26638" y1="3110" x2="4123" y2="2632"/>
                        <a14:backgroundMark x1="28118" y1="4306" x2="846" y2="4545"/>
                        <a14:backgroundMark x1="26744" y1="5742" x2="2748" y2="6220"/>
                        <a14:backgroundMark x1="2748" y1="6220" x2="10571" y2="957"/>
                        <a14:backgroundMark x1="10571" y1="957" x2="1163" y2="1435"/>
                        <a14:backgroundMark x1="1163" y1="1435" x2="8245" y2="957"/>
                        <a14:backgroundMark x1="8245" y1="957" x2="16808" y2="1435"/>
                        <a14:backgroundMark x1="16808" y1="1435" x2="8668" y2="1435"/>
                        <a14:backgroundMark x1="8668" y1="1435" x2="29175" y2="1435"/>
                        <a14:backgroundMark x1="29175" y1="1435" x2="18499" y2="2153"/>
                        <a14:backgroundMark x1="18499" y1="2153" x2="24947" y2="4545"/>
                        <a14:backgroundMark x1="30338" y1="3110" x2="22833" y2="8134"/>
                        <a14:backgroundMark x1="22833" y1="8134" x2="13848" y2="8134"/>
                        <a14:backgroundMark x1="13848" y1="8134" x2="26321" y2="4545"/>
                        <a14:backgroundMark x1="30021" y1="5742" x2="7717" y2="5742"/>
                        <a14:backgroundMark x1="7717" y1="5742" x2="15011" y2="7416"/>
                        <a14:backgroundMark x1="15011" y1="7416" x2="106" y2="6459"/>
                        <a14:backgroundMark x1="106" y1="6459" x2="0" y2="0"/>
                      </a14:backgroundRemoval>
                    </a14:imgEffect>
                  </a14:imgLayer>
                </a14:imgProps>
              </a:ext>
            </a:extLst>
          </a:blip>
          <a:stretch>
            <a:fillRect/>
          </a:stretch>
        </p:blipFill>
        <p:spPr>
          <a:xfrm>
            <a:off x="757842" y="3688373"/>
            <a:ext cx="6714255" cy="2966764"/>
          </a:xfrm>
          <a:prstGeom prst="rect">
            <a:avLst/>
          </a:prstGeom>
        </p:spPr>
      </p:pic>
    </p:spTree>
    <p:extLst>
      <p:ext uri="{BB962C8B-B14F-4D97-AF65-F5344CB8AC3E}">
        <p14:creationId xmlns:p14="http://schemas.microsoft.com/office/powerpoint/2010/main" val="4219260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9425C7-68AA-413B-A186-1EF3F71CDBA8}"/>
              </a:ext>
            </a:extLst>
          </p:cNvPr>
          <p:cNvSpPr txBox="1"/>
          <p:nvPr/>
        </p:nvSpPr>
        <p:spPr>
          <a:xfrm>
            <a:off x="835183" y="1701244"/>
            <a:ext cx="10246258" cy="234577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2014</a:t>
            </a:r>
            <a:r>
              <a:rPr lang="zh-CN" altLang="en-US" sz="2000" dirty="0">
                <a:latin typeface="微软雅黑" panose="020B0503020204020204" pitchFamily="34" charset="-122"/>
                <a:ea typeface="微软雅黑" panose="020B0503020204020204" pitchFamily="34" charset="-122"/>
              </a:rPr>
              <a:t>年，大桥车流量仅为</a:t>
            </a:r>
            <a:r>
              <a:rPr lang="en-US" altLang="zh-CN" sz="2000" dirty="0">
                <a:latin typeface="微软雅黑" panose="020B0503020204020204" pitchFamily="34" charset="-122"/>
                <a:ea typeface="微软雅黑" panose="020B0503020204020204" pitchFamily="34" charset="-122"/>
              </a:rPr>
              <a:t>116.74</a:t>
            </a:r>
            <a:r>
              <a:rPr lang="zh-CN" altLang="en-US" sz="2000" dirty="0">
                <a:latin typeface="微软雅黑" panose="020B0503020204020204" pitchFamily="34" charset="-122"/>
                <a:ea typeface="微软雅黑" panose="020B0503020204020204" pitchFamily="34" charset="-122"/>
              </a:rPr>
              <a:t>万辆，同比下降</a:t>
            </a:r>
            <a:r>
              <a:rPr lang="en-US" altLang="zh-CN" sz="2000" dirty="0">
                <a:latin typeface="微软雅黑" panose="020B0503020204020204" pitchFamily="34" charset="-122"/>
                <a:ea typeface="微软雅黑" panose="020B0503020204020204" pitchFamily="34" charset="-122"/>
              </a:rPr>
              <a:t>22.17%</a:t>
            </a:r>
            <a:r>
              <a:rPr lang="zh-CN" altLang="en-US" sz="2000" dirty="0">
                <a:latin typeface="微软雅黑" panose="020B0503020204020204" pitchFamily="34" charset="-122"/>
                <a:ea typeface="微软雅黑" panose="020B0503020204020204" pitchFamily="34" charset="-122"/>
              </a:rPr>
              <a:t>，实现通行费收入</a:t>
            </a:r>
            <a:r>
              <a:rPr lang="en-US" altLang="zh-CN" sz="2000" dirty="0">
                <a:latin typeface="微软雅黑" panose="020B0503020204020204" pitchFamily="34" charset="-122"/>
                <a:ea typeface="微软雅黑" panose="020B0503020204020204" pitchFamily="34" charset="-122"/>
              </a:rPr>
              <a:t>8075.32</a:t>
            </a:r>
            <a:r>
              <a:rPr lang="zh-CN" altLang="en-US" sz="2000" dirty="0">
                <a:latin typeface="微软雅黑" panose="020B0503020204020204" pitchFamily="34" charset="-122"/>
                <a:ea typeface="微软雅黑" panose="020B0503020204020204" pitchFamily="34" charset="-122"/>
              </a:rPr>
              <a:t>万元，同比下降</a:t>
            </a:r>
            <a:r>
              <a:rPr lang="en-US" altLang="zh-CN" sz="2000" dirty="0">
                <a:latin typeface="微软雅黑" panose="020B0503020204020204" pitchFamily="34" charset="-122"/>
                <a:ea typeface="微软雅黑" panose="020B0503020204020204" pitchFamily="34" charset="-122"/>
              </a:rPr>
              <a:t>35.08%</a:t>
            </a:r>
            <a:r>
              <a:rPr lang="zh-CN" altLang="en-US" sz="2000" dirty="0">
                <a:latin typeface="微软雅黑" panose="020B0503020204020204" pitchFamily="34" charset="-122"/>
                <a:ea typeface="微软雅黑" panose="020B0503020204020204" pitchFamily="34" charset="-122"/>
              </a:rPr>
              <a:t>，与预测的</a:t>
            </a:r>
            <a:r>
              <a:rPr lang="en-US" altLang="zh-CN" sz="2000" dirty="0">
                <a:latin typeface="微软雅黑" panose="020B0503020204020204" pitchFamily="34" charset="-122"/>
                <a:ea typeface="微软雅黑" panose="020B0503020204020204" pitchFamily="34" charset="-122"/>
              </a:rPr>
              <a:t>2014</a:t>
            </a:r>
            <a:r>
              <a:rPr lang="zh-CN" altLang="en-US" sz="2000" dirty="0">
                <a:latin typeface="微软雅黑" panose="020B0503020204020204" pitchFamily="34" charset="-122"/>
                <a:ea typeface="微软雅黑" panose="020B0503020204020204" pitchFamily="34" charset="-122"/>
              </a:rPr>
              <a:t>年现金流收入</a:t>
            </a:r>
            <a:r>
              <a:rPr lang="en-US" altLang="zh-CN" sz="2000" dirty="0">
                <a:latin typeface="微软雅黑" panose="020B0503020204020204" pitchFamily="34" charset="-122"/>
                <a:ea typeface="微软雅黑" panose="020B0503020204020204" pitchFamily="34" charset="-122"/>
              </a:rPr>
              <a:t>12,593.26</a:t>
            </a:r>
            <a:r>
              <a:rPr lang="zh-CN" altLang="en-US" sz="2000" dirty="0">
                <a:latin typeface="微软雅黑" panose="020B0503020204020204" pitchFamily="34" charset="-122"/>
                <a:ea typeface="微软雅黑" panose="020B0503020204020204" pitchFamily="34" charset="-122"/>
              </a:rPr>
              <a:t>万元相去甚远；归集至监管账户的收入实际为</a:t>
            </a:r>
            <a:r>
              <a:rPr lang="en-US" altLang="zh-CN" sz="2000" dirty="0">
                <a:latin typeface="微软雅黑" panose="020B0503020204020204" pitchFamily="34" charset="-122"/>
                <a:ea typeface="微软雅黑" panose="020B0503020204020204" pitchFamily="34" charset="-122"/>
              </a:rPr>
              <a:t>7763</a:t>
            </a:r>
            <a:r>
              <a:rPr lang="zh-CN" altLang="en-US" sz="2000" dirty="0">
                <a:latin typeface="微软雅黑" panose="020B0503020204020204" pitchFamily="34" charset="-122"/>
                <a:ea typeface="微软雅黑" panose="020B0503020204020204" pitchFamily="34" charset="-122"/>
              </a:rPr>
              <a:t>万元，与预测值</a:t>
            </a:r>
            <a:r>
              <a:rPr lang="en-US" altLang="zh-CN" sz="2000" dirty="0">
                <a:latin typeface="微软雅黑" panose="020B0503020204020204" pitchFamily="34" charset="-122"/>
                <a:ea typeface="微软雅黑" panose="020B0503020204020204" pitchFamily="34" charset="-122"/>
              </a:rPr>
              <a:t>10984</a:t>
            </a:r>
            <a:r>
              <a:rPr lang="zh-CN" altLang="en-US" sz="2000" dirty="0">
                <a:latin typeface="微软雅黑" panose="020B0503020204020204" pitchFamily="34" charset="-122"/>
                <a:ea typeface="微软雅黑" panose="020B0503020204020204" pitchFamily="34" charset="-122"/>
              </a:rPr>
              <a:t>万元相差较大。</a:t>
            </a: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大成西黄河大桥通行车辆以煤炭运输车辆为主，约占</a:t>
            </a:r>
            <a:r>
              <a:rPr lang="en-US" altLang="zh-CN" sz="2000" dirty="0">
                <a:latin typeface="微软雅黑" panose="020B0503020204020204" pitchFamily="34" charset="-122"/>
                <a:ea typeface="微软雅黑" panose="020B0503020204020204" pitchFamily="34" charset="-122"/>
              </a:rPr>
              <a:t>90%</a:t>
            </a:r>
            <a:r>
              <a:rPr lang="zh-CN" altLang="en-US" sz="2000" dirty="0">
                <a:latin typeface="微软雅黑" panose="020B0503020204020204" pitchFamily="34" charset="-122"/>
                <a:ea typeface="微软雅黑" panose="020B0503020204020204" pitchFamily="34" charset="-122"/>
              </a:rPr>
              <a:t>，通行费基本上来源于过路的运煤车辆，付费群体的集中度高，容易产生基础资产现金流不足风险。</a:t>
            </a:r>
            <a:endParaRPr lang="zh-CN" altLang="en-US" dirty="0"/>
          </a:p>
        </p:txBody>
      </p:sp>
      <p:pic>
        <p:nvPicPr>
          <p:cNvPr id="4" name="图片 3">
            <a:extLst>
              <a:ext uri="{FF2B5EF4-FFF2-40B4-BE49-F238E27FC236}">
                <a16:creationId xmlns:a16="http://schemas.microsoft.com/office/drawing/2014/main" id="{7B7E685E-C945-4E53-945F-5D619E3A0695}"/>
              </a:ext>
            </a:extLst>
          </p:cNvPr>
          <p:cNvPicPr>
            <a:picLocks noChangeAspect="1"/>
          </p:cNvPicPr>
          <p:nvPr/>
        </p:nvPicPr>
        <p:blipFill rotWithShape="1">
          <a:blip r:embed="rId2"/>
          <a:srcRect t="11447"/>
          <a:stretch/>
        </p:blipFill>
        <p:spPr>
          <a:xfrm>
            <a:off x="835183" y="4667749"/>
            <a:ext cx="8622942" cy="1190626"/>
          </a:xfrm>
          <a:prstGeom prst="rect">
            <a:avLst/>
          </a:prstGeom>
        </p:spPr>
      </p:pic>
      <p:sp>
        <p:nvSpPr>
          <p:cNvPr id="5" name="标题 31">
            <a:extLst>
              <a:ext uri="{FF2B5EF4-FFF2-40B4-BE49-F238E27FC236}">
                <a16:creationId xmlns:a16="http://schemas.microsoft.com/office/drawing/2014/main" id="{FCDB2D98-EA03-4DAE-9FAE-5C5F8BF202B2}"/>
              </a:ext>
            </a:extLst>
          </p:cNvPr>
          <p:cNvSpPr txBox="1">
            <a:spLocks/>
          </p:cNvSpPr>
          <p:nvPr/>
        </p:nvSpPr>
        <p:spPr>
          <a:xfrm>
            <a:off x="597866" y="495734"/>
            <a:ext cx="2693366"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ABS</a:t>
            </a:r>
            <a:r>
              <a:rPr lang="zh-CN" altLang="en-US" dirty="0"/>
              <a:t>违约原因</a:t>
            </a:r>
          </a:p>
        </p:txBody>
      </p:sp>
      <p:sp>
        <p:nvSpPr>
          <p:cNvPr id="7" name="矩形 6">
            <a:extLst>
              <a:ext uri="{FF2B5EF4-FFF2-40B4-BE49-F238E27FC236}">
                <a16:creationId xmlns:a16="http://schemas.microsoft.com/office/drawing/2014/main" id="{860A3DF8-54D2-4C2D-8DCD-058EBEAA412A}"/>
              </a:ext>
            </a:extLst>
          </p:cNvPr>
          <p:cNvSpPr/>
          <p:nvPr/>
        </p:nvSpPr>
        <p:spPr>
          <a:xfrm>
            <a:off x="10728356" y="579421"/>
            <a:ext cx="1004935" cy="9234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41DC0B1-4FD7-4BB4-BE82-350008494818}"/>
              </a:ext>
            </a:extLst>
          </p:cNvPr>
          <p:cNvSpPr txBox="1"/>
          <p:nvPr/>
        </p:nvSpPr>
        <p:spPr>
          <a:xfrm>
            <a:off x="7912729" y="788121"/>
            <a:ext cx="3318095" cy="584775"/>
          </a:xfrm>
          <a:prstGeom prst="rect">
            <a:avLst/>
          </a:prstGeom>
          <a:noFill/>
        </p:spPr>
        <p:txBody>
          <a:bodyPr wrap="square" rtlCol="0">
            <a:spAutoFit/>
          </a:bodyPr>
          <a:lstStyle/>
          <a:p>
            <a:pPr algn="r"/>
            <a:r>
              <a:rPr lang="en-US" altLang="zh-CN" sz="3200" dirty="0">
                <a:latin typeface="微软雅黑" panose="020B0503020204020204" pitchFamily="34" charset="-122"/>
                <a:ea typeface="微软雅黑" panose="020B0503020204020204" pitchFamily="34" charset="-122"/>
              </a:rPr>
              <a:t>1.PPP</a:t>
            </a:r>
            <a:r>
              <a:rPr lang="zh-CN" altLang="en-US" sz="3200" dirty="0">
                <a:latin typeface="微软雅黑" panose="020B0503020204020204" pitchFamily="34" charset="-122"/>
                <a:ea typeface="微软雅黑" panose="020B0503020204020204" pitchFamily="34" charset="-122"/>
              </a:rPr>
              <a:t>项目现金流</a:t>
            </a:r>
          </a:p>
        </p:txBody>
      </p:sp>
      <p:grpSp>
        <p:nvGrpSpPr>
          <p:cNvPr id="9" name="组合 8">
            <a:extLst>
              <a:ext uri="{FF2B5EF4-FFF2-40B4-BE49-F238E27FC236}">
                <a16:creationId xmlns:a16="http://schemas.microsoft.com/office/drawing/2014/main" id="{A8066089-A39F-4440-A592-3CFB4906E127}"/>
              </a:ext>
            </a:extLst>
          </p:cNvPr>
          <p:cNvGrpSpPr/>
          <p:nvPr/>
        </p:nvGrpSpPr>
        <p:grpSpPr>
          <a:xfrm>
            <a:off x="695325" y="6278579"/>
            <a:ext cx="10801350" cy="3266"/>
            <a:chOff x="695325" y="6292750"/>
            <a:chExt cx="10801350" cy="3266"/>
          </a:xfrm>
        </p:grpSpPr>
        <p:cxnSp>
          <p:nvCxnSpPr>
            <p:cNvPr id="10" name="直接连接符 9">
              <a:extLst>
                <a:ext uri="{FF2B5EF4-FFF2-40B4-BE49-F238E27FC236}">
                  <a16:creationId xmlns:a16="http://schemas.microsoft.com/office/drawing/2014/main" id="{1A5AB14B-476F-42BF-B284-DC8D825E8622}"/>
                </a:ext>
              </a:extLst>
            </p:cNvPr>
            <p:cNvCxnSpPr>
              <a:cxnSpLocks/>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6D78609-9709-4DE5-BA0A-3426E0F629EE}"/>
                </a:ext>
              </a:extLst>
            </p:cNvPr>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5763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F12C8F5-BEE9-4900-8632-B356DF153A92}"/>
              </a:ext>
            </a:extLst>
          </p:cNvPr>
          <p:cNvSpPr>
            <a:spLocks noGrp="1"/>
          </p:cNvSpPr>
          <p:nvPr>
            <p:ph type="body" sz="quarter" idx="11"/>
          </p:nvPr>
        </p:nvSpPr>
        <p:spPr>
          <a:xfrm>
            <a:off x="3702530" y="4349753"/>
            <a:ext cx="1415772" cy="830997"/>
          </a:xfrm>
        </p:spPr>
        <p:txBody>
          <a:bodyPr/>
          <a:lstStyle/>
          <a:p>
            <a:pPr>
              <a:lnSpc>
                <a:spcPct val="100000"/>
              </a:lnSpc>
            </a:pPr>
            <a:r>
              <a:rPr lang="af-ZA" altLang="zh-CN" dirty="0"/>
              <a:t>PPP</a:t>
            </a:r>
            <a:r>
              <a:rPr lang="zh-CN" altLang="en-US" dirty="0"/>
              <a:t>简介</a:t>
            </a:r>
            <a:br>
              <a:rPr lang="en-US" altLang="zh-CN" dirty="0"/>
            </a:br>
            <a:r>
              <a:rPr lang="zh-CN" altLang="en-US" dirty="0"/>
              <a:t>与案例</a:t>
            </a:r>
          </a:p>
        </p:txBody>
      </p:sp>
      <p:pic>
        <p:nvPicPr>
          <p:cNvPr id="7" name="图片占位符 6" descr="图片包含 天空, 水, 户外, 船&#10;&#10;描述已自动生成">
            <a:extLst>
              <a:ext uri="{FF2B5EF4-FFF2-40B4-BE49-F238E27FC236}">
                <a16:creationId xmlns:a16="http://schemas.microsoft.com/office/drawing/2014/main" id="{C53E87CC-7AF5-46DA-95B7-E7FDC7ADC53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589" b="16589"/>
          <a:stretch>
            <a:fillRect/>
          </a:stretch>
        </p:blipFill>
        <p:spPr/>
      </p:pic>
      <p:sp>
        <p:nvSpPr>
          <p:cNvPr id="4" name="文本占位符 3">
            <a:extLst>
              <a:ext uri="{FF2B5EF4-FFF2-40B4-BE49-F238E27FC236}">
                <a16:creationId xmlns:a16="http://schemas.microsoft.com/office/drawing/2014/main" id="{FC201CF0-BA0B-4C13-A6A1-816588CE4F82}"/>
              </a:ext>
            </a:extLst>
          </p:cNvPr>
          <p:cNvSpPr>
            <a:spLocks noGrp="1"/>
          </p:cNvSpPr>
          <p:nvPr>
            <p:ph type="body" sz="quarter" idx="12"/>
          </p:nvPr>
        </p:nvSpPr>
        <p:spPr>
          <a:xfrm>
            <a:off x="6592885" y="4349754"/>
            <a:ext cx="2339102" cy="830997"/>
          </a:xfrm>
        </p:spPr>
        <p:txBody>
          <a:bodyPr/>
          <a:lstStyle/>
          <a:p>
            <a:pPr>
              <a:lnSpc>
                <a:spcPct val="100000"/>
              </a:lnSpc>
            </a:pPr>
            <a:r>
              <a:rPr lang="af-ZA" altLang="zh-CN" dirty="0"/>
              <a:t>PPP</a:t>
            </a:r>
            <a:r>
              <a:rPr lang="zh-CN" altLang="en-US" dirty="0"/>
              <a:t>项目</a:t>
            </a:r>
            <a:br>
              <a:rPr lang="en-US" altLang="zh-CN" dirty="0"/>
            </a:br>
            <a:r>
              <a:rPr lang="zh-CN" altLang="en-US" dirty="0"/>
              <a:t>资产证券化原理</a:t>
            </a:r>
            <a:endParaRPr lang="af-ZA" altLang="zh-CN" dirty="0"/>
          </a:p>
        </p:txBody>
      </p:sp>
      <p:sp>
        <p:nvSpPr>
          <p:cNvPr id="5" name="文本占位符 4">
            <a:extLst>
              <a:ext uri="{FF2B5EF4-FFF2-40B4-BE49-F238E27FC236}">
                <a16:creationId xmlns:a16="http://schemas.microsoft.com/office/drawing/2014/main" id="{A69B8BB6-B49E-4D85-9B77-D1456A376F20}"/>
              </a:ext>
            </a:extLst>
          </p:cNvPr>
          <p:cNvSpPr>
            <a:spLocks noGrp="1"/>
          </p:cNvSpPr>
          <p:nvPr>
            <p:ph type="body" sz="quarter" idx="13"/>
          </p:nvPr>
        </p:nvSpPr>
        <p:spPr>
          <a:xfrm>
            <a:off x="9475685" y="4349754"/>
            <a:ext cx="1630575" cy="830997"/>
          </a:xfrm>
        </p:spPr>
        <p:txBody>
          <a:bodyPr/>
          <a:lstStyle/>
          <a:p>
            <a:pPr>
              <a:lnSpc>
                <a:spcPct val="100000"/>
              </a:lnSpc>
            </a:pPr>
            <a:r>
              <a:rPr lang="af-ZA" altLang="zh-CN" dirty="0"/>
              <a:t>PPP</a:t>
            </a:r>
            <a:r>
              <a:rPr lang="en-US" altLang="zh-CN" dirty="0"/>
              <a:t>+ABS</a:t>
            </a:r>
            <a:br>
              <a:rPr lang="en-US" altLang="zh-CN" dirty="0"/>
            </a:br>
            <a:r>
              <a:rPr lang="zh-CN" altLang="en-US" dirty="0"/>
              <a:t>案例分析</a:t>
            </a:r>
            <a:endParaRPr lang="af-ZA" altLang="zh-CN" dirty="0"/>
          </a:p>
        </p:txBody>
      </p:sp>
    </p:spTree>
    <p:extLst>
      <p:ext uri="{BB962C8B-B14F-4D97-AF65-F5344CB8AC3E}">
        <p14:creationId xmlns:p14="http://schemas.microsoft.com/office/powerpoint/2010/main" val="217768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1">
            <a:extLst>
              <a:ext uri="{FF2B5EF4-FFF2-40B4-BE49-F238E27FC236}">
                <a16:creationId xmlns:a16="http://schemas.microsoft.com/office/drawing/2014/main" id="{FCDB2D98-EA03-4DAE-9FAE-5C5F8BF202B2}"/>
              </a:ext>
            </a:extLst>
          </p:cNvPr>
          <p:cNvSpPr txBox="1">
            <a:spLocks/>
          </p:cNvSpPr>
          <p:nvPr/>
        </p:nvSpPr>
        <p:spPr>
          <a:xfrm>
            <a:off x="597866" y="495734"/>
            <a:ext cx="2693366"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ABS</a:t>
            </a:r>
            <a:r>
              <a:rPr lang="zh-CN" altLang="en-US" dirty="0"/>
              <a:t>违约原因</a:t>
            </a:r>
          </a:p>
        </p:txBody>
      </p:sp>
      <p:grpSp>
        <p:nvGrpSpPr>
          <p:cNvPr id="8" name="组合 7">
            <a:extLst>
              <a:ext uri="{FF2B5EF4-FFF2-40B4-BE49-F238E27FC236}">
                <a16:creationId xmlns:a16="http://schemas.microsoft.com/office/drawing/2014/main" id="{E0DE6253-6490-4B63-A25D-58C94043F67D}"/>
              </a:ext>
            </a:extLst>
          </p:cNvPr>
          <p:cNvGrpSpPr/>
          <p:nvPr/>
        </p:nvGrpSpPr>
        <p:grpSpPr>
          <a:xfrm>
            <a:off x="8727542" y="579421"/>
            <a:ext cx="3005749" cy="1285918"/>
            <a:chOff x="8727542" y="579421"/>
            <a:chExt cx="3005749" cy="1285918"/>
          </a:xfrm>
        </p:grpSpPr>
        <p:sp>
          <p:nvSpPr>
            <p:cNvPr id="7" name="矩形 6">
              <a:extLst>
                <a:ext uri="{FF2B5EF4-FFF2-40B4-BE49-F238E27FC236}">
                  <a16:creationId xmlns:a16="http://schemas.microsoft.com/office/drawing/2014/main" id="{860A3DF8-54D2-4C2D-8DCD-058EBEAA412A}"/>
                </a:ext>
              </a:extLst>
            </p:cNvPr>
            <p:cNvSpPr/>
            <p:nvPr/>
          </p:nvSpPr>
          <p:spPr>
            <a:xfrm>
              <a:off x="10728356" y="579421"/>
              <a:ext cx="1004935" cy="9234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41DC0B1-4FD7-4BB4-BE82-350008494818}"/>
                </a:ext>
              </a:extLst>
            </p:cNvPr>
            <p:cNvSpPr txBox="1"/>
            <p:nvPr/>
          </p:nvSpPr>
          <p:spPr>
            <a:xfrm>
              <a:off x="8727542" y="788121"/>
              <a:ext cx="2503282" cy="1077218"/>
            </a:xfrm>
            <a:prstGeom prst="rect">
              <a:avLst/>
            </a:prstGeom>
            <a:noFill/>
          </p:spPr>
          <p:txBody>
            <a:bodyPr wrap="square" rtlCol="0">
              <a:spAutoFit/>
            </a:bodyPr>
            <a:lstStyle/>
            <a:p>
              <a:pPr algn="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项目</a:t>
              </a:r>
              <a:br>
                <a:rPr lang="en-US" altLang="zh-CN" sz="3200"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经济环境</a:t>
              </a:r>
            </a:p>
          </p:txBody>
        </p:sp>
      </p:grpSp>
      <p:pic>
        <p:nvPicPr>
          <p:cNvPr id="9" name="图片 8">
            <a:extLst>
              <a:ext uri="{FF2B5EF4-FFF2-40B4-BE49-F238E27FC236}">
                <a16:creationId xmlns:a16="http://schemas.microsoft.com/office/drawing/2014/main" id="{426780BA-3F63-401A-A5D2-7EDB3B18569E}"/>
              </a:ext>
            </a:extLst>
          </p:cNvPr>
          <p:cNvPicPr>
            <a:picLocks noChangeAspect="1"/>
          </p:cNvPicPr>
          <p:nvPr/>
        </p:nvPicPr>
        <p:blipFill>
          <a:blip r:embed="rId2"/>
          <a:stretch>
            <a:fillRect/>
          </a:stretch>
        </p:blipFill>
        <p:spPr>
          <a:xfrm>
            <a:off x="3562192" y="563213"/>
            <a:ext cx="5462691" cy="3028149"/>
          </a:xfrm>
          <a:prstGeom prst="rect">
            <a:avLst/>
          </a:prstGeom>
        </p:spPr>
      </p:pic>
      <p:pic>
        <p:nvPicPr>
          <p:cNvPr id="11" name="图片 10">
            <a:extLst>
              <a:ext uri="{FF2B5EF4-FFF2-40B4-BE49-F238E27FC236}">
                <a16:creationId xmlns:a16="http://schemas.microsoft.com/office/drawing/2014/main" id="{CD0082B7-A241-45EC-893B-2850DCE443C7}"/>
              </a:ext>
            </a:extLst>
          </p:cNvPr>
          <p:cNvPicPr>
            <a:picLocks noChangeAspect="1"/>
          </p:cNvPicPr>
          <p:nvPr/>
        </p:nvPicPr>
        <p:blipFill>
          <a:blip r:embed="rId3"/>
          <a:stretch>
            <a:fillRect/>
          </a:stretch>
        </p:blipFill>
        <p:spPr>
          <a:xfrm>
            <a:off x="6095999" y="3607570"/>
            <a:ext cx="5354230" cy="3102592"/>
          </a:xfrm>
          <a:prstGeom prst="rect">
            <a:avLst/>
          </a:prstGeom>
        </p:spPr>
      </p:pic>
      <p:sp>
        <p:nvSpPr>
          <p:cNvPr id="13" name="文本框 12">
            <a:extLst>
              <a:ext uri="{FF2B5EF4-FFF2-40B4-BE49-F238E27FC236}">
                <a16:creationId xmlns:a16="http://schemas.microsoft.com/office/drawing/2014/main" id="{E4257586-A779-48F2-92DD-DED60C83C862}"/>
              </a:ext>
            </a:extLst>
          </p:cNvPr>
          <p:cNvSpPr txBox="1"/>
          <p:nvPr/>
        </p:nvSpPr>
        <p:spPr>
          <a:xfrm>
            <a:off x="741771" y="3737882"/>
            <a:ext cx="4898663" cy="234628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供给侧改革的背景下，政府重点推进“去产能” 任务，而煤炭又属于供给侧改革去产能的重点。</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同时，煤炭行业属于典型的周期性行业，与宏观经济周期保持高度相关性。</a:t>
            </a:r>
          </a:p>
        </p:txBody>
      </p:sp>
      <p:grpSp>
        <p:nvGrpSpPr>
          <p:cNvPr id="14" name="组合 13">
            <a:extLst>
              <a:ext uri="{FF2B5EF4-FFF2-40B4-BE49-F238E27FC236}">
                <a16:creationId xmlns:a16="http://schemas.microsoft.com/office/drawing/2014/main" id="{7163037B-010C-4748-8AED-FD791BEAD92B}"/>
              </a:ext>
            </a:extLst>
          </p:cNvPr>
          <p:cNvGrpSpPr/>
          <p:nvPr/>
        </p:nvGrpSpPr>
        <p:grpSpPr>
          <a:xfrm>
            <a:off x="741771" y="6230684"/>
            <a:ext cx="5142981" cy="45719"/>
            <a:chOff x="6831724" y="6292750"/>
            <a:chExt cx="4664951" cy="3266"/>
          </a:xfrm>
        </p:grpSpPr>
        <p:cxnSp>
          <p:nvCxnSpPr>
            <p:cNvPr id="15" name="直接连接符 14">
              <a:extLst>
                <a:ext uri="{FF2B5EF4-FFF2-40B4-BE49-F238E27FC236}">
                  <a16:creationId xmlns:a16="http://schemas.microsoft.com/office/drawing/2014/main" id="{BCA9E0B0-480D-4819-B2BA-04D1E188CD1C}"/>
                </a:ext>
              </a:extLst>
            </p:cNvPr>
            <p:cNvCxnSpPr>
              <a:cxnSpLocks/>
            </p:cNvCxnSpPr>
            <p:nvPr/>
          </p:nvCxnSpPr>
          <p:spPr>
            <a:xfrm>
              <a:off x="6831724" y="6296016"/>
              <a:ext cx="46649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C645C95-CE11-441C-BAB0-9D9135A48C69}"/>
                </a:ext>
              </a:extLst>
            </p:cNvPr>
            <p:cNvCxnSpPr/>
            <p:nvPr/>
          </p:nvCxnSpPr>
          <p:spPr>
            <a:xfrm>
              <a:off x="6831724"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07377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1">
            <a:extLst>
              <a:ext uri="{FF2B5EF4-FFF2-40B4-BE49-F238E27FC236}">
                <a16:creationId xmlns:a16="http://schemas.microsoft.com/office/drawing/2014/main" id="{FCDB2D98-EA03-4DAE-9FAE-5C5F8BF202B2}"/>
              </a:ext>
            </a:extLst>
          </p:cNvPr>
          <p:cNvSpPr txBox="1">
            <a:spLocks/>
          </p:cNvSpPr>
          <p:nvPr/>
        </p:nvSpPr>
        <p:spPr>
          <a:xfrm>
            <a:off x="597866" y="495734"/>
            <a:ext cx="2693366"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ABS</a:t>
            </a:r>
            <a:r>
              <a:rPr lang="zh-CN" altLang="en-US" dirty="0"/>
              <a:t>违约原因</a:t>
            </a:r>
          </a:p>
        </p:txBody>
      </p:sp>
      <p:grpSp>
        <p:nvGrpSpPr>
          <p:cNvPr id="8" name="组合 7">
            <a:extLst>
              <a:ext uri="{FF2B5EF4-FFF2-40B4-BE49-F238E27FC236}">
                <a16:creationId xmlns:a16="http://schemas.microsoft.com/office/drawing/2014/main" id="{E0DE6253-6490-4B63-A25D-58C94043F67D}"/>
              </a:ext>
            </a:extLst>
          </p:cNvPr>
          <p:cNvGrpSpPr/>
          <p:nvPr/>
        </p:nvGrpSpPr>
        <p:grpSpPr>
          <a:xfrm>
            <a:off x="8202440" y="579421"/>
            <a:ext cx="3530851" cy="923453"/>
            <a:chOff x="8202440" y="579421"/>
            <a:chExt cx="3530851" cy="923453"/>
          </a:xfrm>
        </p:grpSpPr>
        <p:sp>
          <p:nvSpPr>
            <p:cNvPr id="7" name="矩形 6">
              <a:extLst>
                <a:ext uri="{FF2B5EF4-FFF2-40B4-BE49-F238E27FC236}">
                  <a16:creationId xmlns:a16="http://schemas.microsoft.com/office/drawing/2014/main" id="{860A3DF8-54D2-4C2D-8DCD-058EBEAA412A}"/>
                </a:ext>
              </a:extLst>
            </p:cNvPr>
            <p:cNvSpPr/>
            <p:nvPr/>
          </p:nvSpPr>
          <p:spPr>
            <a:xfrm>
              <a:off x="10728356" y="579421"/>
              <a:ext cx="1004935" cy="9234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41DC0B1-4FD7-4BB4-BE82-350008494818}"/>
                </a:ext>
              </a:extLst>
            </p:cNvPr>
            <p:cNvSpPr txBox="1"/>
            <p:nvPr/>
          </p:nvSpPr>
          <p:spPr>
            <a:xfrm>
              <a:off x="8202440" y="788121"/>
              <a:ext cx="3028384" cy="584775"/>
            </a:xfrm>
            <a:prstGeom prst="rect">
              <a:avLst/>
            </a:prstGeom>
            <a:noFill/>
          </p:spPr>
          <p:txBody>
            <a:bodyPr wrap="square" rtlCol="0">
              <a:spAutoFit/>
            </a:bodyPr>
            <a:lstStyle/>
            <a:p>
              <a:pPr algn="r"/>
              <a:r>
                <a:rPr lang="en-US" altLang="zh-CN" sz="3200" dirty="0">
                  <a:latin typeface="微软雅黑" panose="020B0503020204020204" pitchFamily="34" charset="-122"/>
                  <a:ea typeface="微软雅黑" panose="020B0503020204020204" pitchFamily="34" charset="-122"/>
                </a:rPr>
                <a:t>3.ABS</a:t>
              </a:r>
              <a:r>
                <a:rPr lang="zh-CN" altLang="en-US" sz="3200" dirty="0">
                  <a:latin typeface="微软雅黑" panose="020B0503020204020204" pitchFamily="34" charset="-122"/>
                  <a:ea typeface="微软雅黑" panose="020B0503020204020204" pitchFamily="34" charset="-122"/>
                </a:rPr>
                <a:t>产品设计</a:t>
              </a:r>
            </a:p>
          </p:txBody>
        </p:sp>
      </p:grpSp>
      <p:sp>
        <p:nvSpPr>
          <p:cNvPr id="19" name="文本框 18">
            <a:extLst>
              <a:ext uri="{FF2B5EF4-FFF2-40B4-BE49-F238E27FC236}">
                <a16:creationId xmlns:a16="http://schemas.microsoft.com/office/drawing/2014/main" id="{0CF482AF-D8B3-4D76-B77D-56D3447D7D08}"/>
              </a:ext>
            </a:extLst>
          </p:cNvPr>
          <p:cNvSpPr txBox="1"/>
          <p:nvPr/>
        </p:nvSpPr>
        <p:spPr>
          <a:xfrm>
            <a:off x="5746701" y="3044893"/>
            <a:ext cx="203132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特许经营</a:t>
            </a:r>
            <a:r>
              <a:rPr kumimoji="0" lang="en-US" altLang="zh-CN" sz="24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PPP</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p:txBody>
      </p:sp>
      <p:sp>
        <p:nvSpPr>
          <p:cNvPr id="20" name="文本框 19">
            <a:extLst>
              <a:ext uri="{FF2B5EF4-FFF2-40B4-BE49-F238E27FC236}">
                <a16:creationId xmlns:a16="http://schemas.microsoft.com/office/drawing/2014/main" id="{C9CF2297-33CE-4FC7-AC6B-5CAF25546578}"/>
              </a:ext>
            </a:extLst>
          </p:cNvPr>
          <p:cNvSpPr txBox="1"/>
          <p:nvPr/>
        </p:nvSpPr>
        <p:spPr>
          <a:xfrm>
            <a:off x="2333914" y="2986217"/>
            <a:ext cx="172354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资产证券化</a:t>
            </a:r>
          </a:p>
        </p:txBody>
      </p:sp>
      <p:sp>
        <p:nvSpPr>
          <p:cNvPr id="21" name="箭头: 下弧形 20">
            <a:extLst>
              <a:ext uri="{FF2B5EF4-FFF2-40B4-BE49-F238E27FC236}">
                <a16:creationId xmlns:a16="http://schemas.microsoft.com/office/drawing/2014/main" id="{2401E2CE-0E44-42FE-935E-90271E1FBDEA}"/>
              </a:ext>
            </a:extLst>
          </p:cNvPr>
          <p:cNvSpPr/>
          <p:nvPr/>
        </p:nvSpPr>
        <p:spPr>
          <a:xfrm rot="10800000">
            <a:off x="2800036" y="1815129"/>
            <a:ext cx="3600000" cy="1080000"/>
          </a:xfrm>
          <a:prstGeom prst="curved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
        <p:nvSpPr>
          <p:cNvPr id="23" name="文本框 22">
            <a:extLst>
              <a:ext uri="{FF2B5EF4-FFF2-40B4-BE49-F238E27FC236}">
                <a16:creationId xmlns:a16="http://schemas.microsoft.com/office/drawing/2014/main" id="{1C7F03BE-2626-4D72-91DD-A9A3BC905E40}"/>
              </a:ext>
            </a:extLst>
          </p:cNvPr>
          <p:cNvSpPr txBox="1"/>
          <p:nvPr/>
        </p:nvSpPr>
        <p:spPr>
          <a:xfrm>
            <a:off x="6076043" y="1590648"/>
            <a:ext cx="3317042" cy="707886"/>
          </a:xfrm>
          <a:prstGeom prst="rect">
            <a:avLst/>
          </a:prstGeom>
          <a:noFill/>
        </p:spPr>
        <p:txBody>
          <a:bodyPr wrap="square" rtlCol="0">
            <a:spAutoFit/>
          </a:bodyPr>
          <a:lstStyle/>
          <a:p>
            <a:r>
              <a:rPr lang="en-US" altLang="zh-CN" sz="2000" dirty="0">
                <a:solidFill>
                  <a:schemeClr val="tx2">
                    <a:lumMod val="65000"/>
                    <a:lumOff val="35000"/>
                  </a:schemeClr>
                </a:solidFill>
              </a:rPr>
              <a:t>PPP</a:t>
            </a:r>
            <a:r>
              <a:rPr lang="zh-CN" altLang="en-US" sz="2000" dirty="0">
                <a:solidFill>
                  <a:schemeClr val="tx2">
                    <a:lumMod val="65000"/>
                    <a:lumOff val="35000"/>
                  </a:schemeClr>
                </a:solidFill>
              </a:rPr>
              <a:t>提供未来现金流</a:t>
            </a:r>
            <a:endParaRPr lang="en-US" altLang="zh-CN" sz="2000" dirty="0">
              <a:solidFill>
                <a:schemeClr val="tx2">
                  <a:lumMod val="65000"/>
                  <a:lumOff val="35000"/>
                </a:schemeClr>
              </a:solidFill>
            </a:endParaRPr>
          </a:p>
          <a:p>
            <a:r>
              <a:rPr lang="zh-CN" altLang="en-US" sz="2000" dirty="0">
                <a:solidFill>
                  <a:schemeClr val="tx2">
                    <a:lumMod val="65000"/>
                    <a:lumOff val="35000"/>
                  </a:schemeClr>
                </a:solidFill>
              </a:rPr>
              <a:t>作为基础资产发行</a:t>
            </a:r>
            <a:r>
              <a:rPr lang="en-US" altLang="zh-CN" sz="2000" dirty="0">
                <a:solidFill>
                  <a:schemeClr val="tx2">
                    <a:lumMod val="65000"/>
                    <a:lumOff val="35000"/>
                  </a:schemeClr>
                </a:solidFill>
              </a:rPr>
              <a:t>ABS</a:t>
            </a:r>
            <a:endParaRPr lang="zh-CN" altLang="en-US" sz="2000" dirty="0">
              <a:solidFill>
                <a:schemeClr val="tx2">
                  <a:lumMod val="65000"/>
                  <a:lumOff val="35000"/>
                </a:schemeClr>
              </a:solidFill>
            </a:endParaRPr>
          </a:p>
        </p:txBody>
      </p:sp>
      <p:sp>
        <p:nvSpPr>
          <p:cNvPr id="25" name="左大括号 24">
            <a:extLst>
              <a:ext uri="{FF2B5EF4-FFF2-40B4-BE49-F238E27FC236}">
                <a16:creationId xmlns:a16="http://schemas.microsoft.com/office/drawing/2014/main" id="{ECE6DE56-669A-4A27-9857-B25D7F9E4C70}"/>
              </a:ext>
            </a:extLst>
          </p:cNvPr>
          <p:cNvSpPr/>
          <p:nvPr/>
        </p:nvSpPr>
        <p:spPr>
          <a:xfrm>
            <a:off x="7866250" y="2755384"/>
            <a:ext cx="202850" cy="923330"/>
          </a:xfrm>
          <a:prstGeom prst="leftBrace">
            <a:avLst>
              <a:gd name="adj1" fmla="val 50242"/>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tx2">
                  <a:lumMod val="65000"/>
                  <a:lumOff val="35000"/>
                </a:schemeClr>
              </a:solidFill>
            </a:endParaRPr>
          </a:p>
        </p:txBody>
      </p:sp>
      <p:sp>
        <p:nvSpPr>
          <p:cNvPr id="26" name="文本框 25">
            <a:extLst>
              <a:ext uri="{FF2B5EF4-FFF2-40B4-BE49-F238E27FC236}">
                <a16:creationId xmlns:a16="http://schemas.microsoft.com/office/drawing/2014/main" id="{A7964CE0-17AA-465E-9179-3A2F88A614F1}"/>
              </a:ext>
            </a:extLst>
          </p:cNvPr>
          <p:cNvSpPr txBox="1"/>
          <p:nvPr/>
        </p:nvSpPr>
        <p:spPr>
          <a:xfrm rot="24048">
            <a:off x="8093757" y="2498438"/>
            <a:ext cx="2090337" cy="1289456"/>
          </a:xfrm>
          <a:prstGeom prst="rect">
            <a:avLst/>
          </a:prstGeom>
          <a:noFill/>
        </p:spPr>
        <p:txBody>
          <a:bodyPr wrap="square" rtlCol="0">
            <a:spAutoFit/>
          </a:bodyPr>
          <a:lstStyle/>
          <a:p>
            <a:pPr>
              <a:lnSpc>
                <a:spcPct val="150000"/>
              </a:lnSpc>
            </a:pPr>
            <a:r>
              <a:rPr lang="zh-CN" altLang="en-US" dirty="0">
                <a:solidFill>
                  <a:schemeClr val="tx2">
                    <a:lumMod val="65000"/>
                    <a:lumOff val="35000"/>
                  </a:schemeClr>
                </a:solidFill>
              </a:rPr>
              <a:t>使用者付费</a:t>
            </a:r>
            <a:endParaRPr lang="en-US" altLang="zh-CN" dirty="0">
              <a:solidFill>
                <a:schemeClr val="tx2">
                  <a:lumMod val="65000"/>
                  <a:lumOff val="35000"/>
                </a:schemeClr>
              </a:solidFill>
            </a:endParaRPr>
          </a:p>
          <a:p>
            <a:pPr>
              <a:lnSpc>
                <a:spcPct val="150000"/>
              </a:lnSpc>
            </a:pPr>
            <a:r>
              <a:rPr lang="zh-CN" altLang="en-US" dirty="0">
                <a:solidFill>
                  <a:schemeClr val="tx2">
                    <a:lumMod val="65000"/>
                    <a:lumOff val="35000"/>
                  </a:schemeClr>
                </a:solidFill>
              </a:rPr>
              <a:t>政府付费</a:t>
            </a:r>
            <a:endParaRPr lang="en-US" altLang="zh-CN" dirty="0">
              <a:solidFill>
                <a:schemeClr val="tx2">
                  <a:lumMod val="65000"/>
                  <a:lumOff val="35000"/>
                </a:schemeClr>
              </a:solidFill>
            </a:endParaRPr>
          </a:p>
          <a:p>
            <a:pPr>
              <a:lnSpc>
                <a:spcPct val="150000"/>
              </a:lnSpc>
            </a:pPr>
            <a:r>
              <a:rPr lang="zh-CN" altLang="en-US" dirty="0">
                <a:solidFill>
                  <a:schemeClr val="tx2">
                    <a:lumMod val="65000"/>
                    <a:lumOff val="35000"/>
                  </a:schemeClr>
                </a:solidFill>
              </a:rPr>
              <a:t>可行性缺口补助</a:t>
            </a:r>
          </a:p>
        </p:txBody>
      </p:sp>
      <p:sp>
        <p:nvSpPr>
          <p:cNvPr id="4" name="箭头: 右 3">
            <a:extLst>
              <a:ext uri="{FF2B5EF4-FFF2-40B4-BE49-F238E27FC236}">
                <a16:creationId xmlns:a16="http://schemas.microsoft.com/office/drawing/2014/main" id="{0E1F7BE0-7DCC-41B3-A3AA-05D4841A5678}"/>
              </a:ext>
            </a:extLst>
          </p:cNvPr>
          <p:cNvSpPr/>
          <p:nvPr/>
        </p:nvSpPr>
        <p:spPr>
          <a:xfrm>
            <a:off x="9393085" y="2589880"/>
            <a:ext cx="459449" cy="369178"/>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DD6B9CEE-C771-4579-96B4-8EEB910B7726}"/>
              </a:ext>
            </a:extLst>
          </p:cNvPr>
          <p:cNvSpPr txBox="1"/>
          <p:nvPr/>
        </p:nvSpPr>
        <p:spPr>
          <a:xfrm>
            <a:off x="9919695" y="2451303"/>
            <a:ext cx="1311129" cy="707886"/>
          </a:xfrm>
          <a:prstGeom prst="rect">
            <a:avLst/>
          </a:prstGeom>
          <a:noFill/>
        </p:spPr>
        <p:txBody>
          <a:bodyPr wrap="square" rtlCol="0">
            <a:spAutoFit/>
          </a:bodyPr>
          <a:lstStyle/>
          <a:p>
            <a:r>
              <a:rPr lang="zh-CN" altLang="en-US" sz="2000" dirty="0"/>
              <a:t>现金流</a:t>
            </a:r>
            <a:endParaRPr lang="en-US" altLang="zh-CN" sz="2000" dirty="0"/>
          </a:p>
          <a:p>
            <a:r>
              <a:rPr lang="zh-CN" altLang="en-US" sz="2000" b="1" dirty="0"/>
              <a:t>不确定</a:t>
            </a:r>
            <a:r>
              <a:rPr lang="zh-CN" altLang="en-US" sz="2000" dirty="0"/>
              <a:t>性</a:t>
            </a:r>
          </a:p>
        </p:txBody>
      </p:sp>
      <p:sp>
        <p:nvSpPr>
          <p:cNvPr id="27" name="文本框 26">
            <a:extLst>
              <a:ext uri="{FF2B5EF4-FFF2-40B4-BE49-F238E27FC236}">
                <a16:creationId xmlns:a16="http://schemas.microsoft.com/office/drawing/2014/main" id="{EDBE4CB2-DF4A-441B-A764-FD84815D6622}"/>
              </a:ext>
            </a:extLst>
          </p:cNvPr>
          <p:cNvSpPr txBox="1"/>
          <p:nvPr/>
        </p:nvSpPr>
        <p:spPr>
          <a:xfrm>
            <a:off x="2269091" y="3484888"/>
            <a:ext cx="3317042" cy="400110"/>
          </a:xfrm>
          <a:prstGeom prst="rect">
            <a:avLst/>
          </a:prstGeom>
          <a:noFill/>
        </p:spPr>
        <p:txBody>
          <a:bodyPr wrap="square" rtlCol="0">
            <a:spAutoFit/>
          </a:bodyPr>
          <a:lstStyle/>
          <a:p>
            <a:r>
              <a:rPr lang="en-US" altLang="zh-CN" sz="2000" dirty="0">
                <a:solidFill>
                  <a:schemeClr val="tx2">
                    <a:lumMod val="65000"/>
                    <a:lumOff val="35000"/>
                  </a:schemeClr>
                </a:solidFill>
              </a:rPr>
              <a:t>ABS</a:t>
            </a:r>
            <a:r>
              <a:rPr lang="zh-CN" altLang="en-US" sz="2000" dirty="0">
                <a:solidFill>
                  <a:schemeClr val="tx2">
                    <a:lumMod val="65000"/>
                    <a:lumOff val="35000"/>
                  </a:schemeClr>
                </a:solidFill>
              </a:rPr>
              <a:t>通常为</a:t>
            </a:r>
            <a:r>
              <a:rPr lang="zh-CN" altLang="en-US" sz="2000" b="1" dirty="0">
                <a:solidFill>
                  <a:schemeClr val="tx2">
                    <a:lumMod val="65000"/>
                    <a:lumOff val="35000"/>
                  </a:schemeClr>
                </a:solidFill>
              </a:rPr>
              <a:t>固定</a:t>
            </a:r>
            <a:r>
              <a:rPr lang="zh-CN" altLang="en-US" sz="2000" dirty="0">
                <a:solidFill>
                  <a:schemeClr val="tx2">
                    <a:lumMod val="65000"/>
                    <a:lumOff val="35000"/>
                  </a:schemeClr>
                </a:solidFill>
              </a:rPr>
              <a:t>利率证券</a:t>
            </a:r>
            <a:endParaRPr lang="en-US" altLang="zh-CN" sz="2000" dirty="0">
              <a:solidFill>
                <a:schemeClr val="tx2">
                  <a:lumMod val="65000"/>
                  <a:lumOff val="35000"/>
                </a:schemeClr>
              </a:solidFill>
            </a:endParaRPr>
          </a:p>
        </p:txBody>
      </p:sp>
      <p:grpSp>
        <p:nvGrpSpPr>
          <p:cNvPr id="34" name="组合 33">
            <a:extLst>
              <a:ext uri="{FF2B5EF4-FFF2-40B4-BE49-F238E27FC236}">
                <a16:creationId xmlns:a16="http://schemas.microsoft.com/office/drawing/2014/main" id="{F244EEB3-9593-4F08-A83F-B024BBCB4086}"/>
              </a:ext>
            </a:extLst>
          </p:cNvPr>
          <p:cNvGrpSpPr/>
          <p:nvPr/>
        </p:nvGrpSpPr>
        <p:grpSpPr>
          <a:xfrm>
            <a:off x="402380" y="4095000"/>
            <a:ext cx="2912936" cy="2267266"/>
            <a:chOff x="-90043" y="3077081"/>
            <a:chExt cx="2912936" cy="2267266"/>
          </a:xfrm>
        </p:grpSpPr>
        <p:pic>
          <p:nvPicPr>
            <p:cNvPr id="28" name="图片 27">
              <a:extLst>
                <a:ext uri="{FF2B5EF4-FFF2-40B4-BE49-F238E27FC236}">
                  <a16:creationId xmlns:a16="http://schemas.microsoft.com/office/drawing/2014/main" id="{CB19EE12-5C65-4D0C-989C-601B2A339448}"/>
                </a:ext>
              </a:extLst>
            </p:cNvPr>
            <p:cNvPicPr>
              <a:picLocks noChangeAspect="1"/>
            </p:cNvPicPr>
            <p:nvPr/>
          </p:nvPicPr>
          <p:blipFill>
            <a:blip r:embed="rId2"/>
            <a:stretch>
              <a:fillRect/>
            </a:stretch>
          </p:blipFill>
          <p:spPr>
            <a:xfrm>
              <a:off x="1774997" y="3077081"/>
              <a:ext cx="1047896" cy="2267266"/>
            </a:xfrm>
            <a:prstGeom prst="rect">
              <a:avLst/>
            </a:prstGeom>
            <a:ln w="38100" cap="sq">
              <a:noFill/>
              <a:prstDash val="solid"/>
              <a:miter lim="800000"/>
            </a:ln>
            <a:effectLst/>
          </p:spPr>
        </p:pic>
        <p:pic>
          <p:nvPicPr>
            <p:cNvPr id="33" name="图片 32">
              <a:extLst>
                <a:ext uri="{FF2B5EF4-FFF2-40B4-BE49-F238E27FC236}">
                  <a16:creationId xmlns:a16="http://schemas.microsoft.com/office/drawing/2014/main" id="{CC94AE65-E2F6-4E1B-AEB9-670AEEBCCDBE}"/>
                </a:ext>
              </a:extLst>
            </p:cNvPr>
            <p:cNvPicPr>
              <a:picLocks noChangeAspect="1"/>
            </p:cNvPicPr>
            <p:nvPr/>
          </p:nvPicPr>
          <p:blipFill rotWithShape="1">
            <a:blip r:embed="rId3"/>
            <a:srcRect t="6707"/>
            <a:stretch/>
          </p:blipFill>
          <p:spPr>
            <a:xfrm>
              <a:off x="-90043" y="3077081"/>
              <a:ext cx="1886213" cy="2186310"/>
            </a:xfrm>
            <a:prstGeom prst="rect">
              <a:avLst/>
            </a:prstGeom>
          </p:spPr>
        </p:pic>
      </p:grpSp>
      <p:graphicFrame>
        <p:nvGraphicFramePr>
          <p:cNvPr id="35" name="表格 35">
            <a:extLst>
              <a:ext uri="{FF2B5EF4-FFF2-40B4-BE49-F238E27FC236}">
                <a16:creationId xmlns:a16="http://schemas.microsoft.com/office/drawing/2014/main" id="{EF8E810A-D85C-400E-AA34-EFF057799CF9}"/>
              </a:ext>
            </a:extLst>
          </p:cNvPr>
          <p:cNvGraphicFramePr>
            <a:graphicFrameLocks noGrp="1"/>
          </p:cNvGraphicFramePr>
          <p:nvPr>
            <p:extLst>
              <p:ext uri="{D42A27DB-BD31-4B8C-83A1-F6EECF244321}">
                <p14:modId xmlns:p14="http://schemas.microsoft.com/office/powerpoint/2010/main" val="775072144"/>
              </p:ext>
            </p:extLst>
          </p:nvPr>
        </p:nvGraphicFramePr>
        <p:xfrm>
          <a:off x="3662853" y="4474756"/>
          <a:ext cx="3317040" cy="1691640"/>
        </p:xfrm>
        <a:graphic>
          <a:graphicData uri="http://schemas.openxmlformats.org/drawingml/2006/table">
            <a:tbl>
              <a:tblPr firstRow="1" bandRow="1">
                <a:tableStyleId>{9D7B26C5-4107-4FEC-AEDC-1716B250A1EF}</a:tableStyleId>
              </a:tblPr>
              <a:tblGrid>
                <a:gridCol w="1045223">
                  <a:extLst>
                    <a:ext uri="{9D8B030D-6E8A-4147-A177-3AD203B41FA5}">
                      <a16:colId xmlns:a16="http://schemas.microsoft.com/office/drawing/2014/main" val="2493258914"/>
                    </a:ext>
                  </a:extLst>
                </a:gridCol>
                <a:gridCol w="1031822">
                  <a:extLst>
                    <a:ext uri="{9D8B030D-6E8A-4147-A177-3AD203B41FA5}">
                      <a16:colId xmlns:a16="http://schemas.microsoft.com/office/drawing/2014/main" val="611888193"/>
                    </a:ext>
                  </a:extLst>
                </a:gridCol>
                <a:gridCol w="1239995">
                  <a:extLst>
                    <a:ext uri="{9D8B030D-6E8A-4147-A177-3AD203B41FA5}">
                      <a16:colId xmlns:a16="http://schemas.microsoft.com/office/drawing/2014/main" val="698108080"/>
                    </a:ext>
                  </a:extLst>
                </a:gridCol>
              </a:tblGrid>
              <a:tr h="370840">
                <a:tc>
                  <a:txBody>
                    <a:bodyPr/>
                    <a:lstStyle/>
                    <a:p>
                      <a:pPr algn="ctr"/>
                      <a:r>
                        <a:rPr lang="zh-CN" altLang="en-US" sz="1600" dirty="0"/>
                        <a:t>证券类别</a:t>
                      </a:r>
                    </a:p>
                  </a:txBody>
                  <a:tcPr>
                    <a:noFill/>
                  </a:tcPr>
                </a:tc>
                <a:tc>
                  <a:txBody>
                    <a:bodyPr/>
                    <a:lstStyle/>
                    <a:p>
                      <a:pPr algn="ctr"/>
                      <a:r>
                        <a:rPr lang="zh-CN" altLang="en-US" sz="1600" dirty="0"/>
                        <a:t>期限</a:t>
                      </a:r>
                    </a:p>
                  </a:txBody>
                  <a:tcPr>
                    <a:noFill/>
                  </a:tcPr>
                </a:tc>
                <a:tc>
                  <a:txBody>
                    <a:bodyPr/>
                    <a:lstStyle/>
                    <a:p>
                      <a:pPr algn="ctr"/>
                      <a:r>
                        <a:rPr lang="zh-CN" altLang="en-US" sz="1600" dirty="0"/>
                        <a:t>年收益率</a:t>
                      </a:r>
                    </a:p>
                  </a:txBody>
                  <a:tcPr>
                    <a:noFill/>
                  </a:tcPr>
                </a:tc>
                <a:extLst>
                  <a:ext uri="{0D108BD9-81ED-4DB2-BD59-A6C34878D82A}">
                    <a16:rowId xmlns:a16="http://schemas.microsoft.com/office/drawing/2014/main" val="1002702133"/>
                  </a:ext>
                </a:extLst>
              </a:tr>
              <a:tr h="370840">
                <a:tc>
                  <a:txBody>
                    <a:bodyPr/>
                    <a:lstStyle/>
                    <a:p>
                      <a:pPr algn="ctr"/>
                      <a:r>
                        <a:rPr lang="zh-CN" altLang="en-US" sz="1600" dirty="0"/>
                        <a:t>中长期</a:t>
                      </a:r>
                      <a:endParaRPr lang="en-US" altLang="zh-CN" sz="1600" dirty="0"/>
                    </a:p>
                    <a:p>
                      <a:pPr algn="ctr"/>
                      <a:r>
                        <a:rPr lang="zh-CN" altLang="en-US" sz="1600" dirty="0"/>
                        <a:t>贷款</a:t>
                      </a:r>
                    </a:p>
                  </a:txBody>
                  <a:tcPr>
                    <a:noFill/>
                  </a:tcPr>
                </a:tc>
                <a:tc>
                  <a:txBody>
                    <a:bodyPr/>
                    <a:lstStyle/>
                    <a:p>
                      <a:pPr algn="ctr"/>
                      <a:r>
                        <a:rPr lang="zh-CN" altLang="en-US" sz="1600" dirty="0"/>
                        <a:t>一至五年</a:t>
                      </a:r>
                    </a:p>
                  </a:txBody>
                  <a:tcPr anchor="ctr">
                    <a:noFill/>
                  </a:tcPr>
                </a:tc>
                <a:tc>
                  <a:txBody>
                    <a:bodyPr/>
                    <a:lstStyle/>
                    <a:p>
                      <a:pPr algn="ctr"/>
                      <a:r>
                        <a:rPr lang="en-US" altLang="zh-CN" sz="1600" dirty="0"/>
                        <a:t>6%-6.4%</a:t>
                      </a:r>
                      <a:endParaRPr lang="zh-CN" altLang="en-US" sz="1600" dirty="0"/>
                    </a:p>
                  </a:txBody>
                  <a:tcPr anchor="ctr">
                    <a:noFill/>
                  </a:tcPr>
                </a:tc>
                <a:extLst>
                  <a:ext uri="{0D108BD9-81ED-4DB2-BD59-A6C34878D82A}">
                    <a16:rowId xmlns:a16="http://schemas.microsoft.com/office/drawing/2014/main" val="2353384408"/>
                  </a:ext>
                </a:extLst>
              </a:tr>
              <a:tr h="370840">
                <a:tc>
                  <a:txBody>
                    <a:bodyPr/>
                    <a:lstStyle/>
                    <a:p>
                      <a:pPr algn="ctr"/>
                      <a:r>
                        <a:rPr lang="zh-CN" altLang="en-US" sz="1600" dirty="0"/>
                        <a:t>公司债</a:t>
                      </a:r>
                    </a:p>
                  </a:txBody>
                  <a:tcPr>
                    <a:noFill/>
                  </a:tcPr>
                </a:tc>
                <a:tc>
                  <a:txBody>
                    <a:bodyPr/>
                    <a:lstStyle/>
                    <a:p>
                      <a:pPr algn="ctr"/>
                      <a:r>
                        <a:rPr lang="zh-CN" altLang="en-US" sz="1600" dirty="0"/>
                        <a:t>五年</a:t>
                      </a:r>
                    </a:p>
                  </a:txBody>
                  <a:tcPr>
                    <a:noFill/>
                  </a:tcPr>
                </a:tc>
                <a:tc>
                  <a:txBody>
                    <a:bodyPr/>
                    <a:lstStyle/>
                    <a:p>
                      <a:pPr algn="ctr"/>
                      <a:r>
                        <a:rPr lang="en-US" altLang="zh-CN" sz="1600" dirty="0"/>
                        <a:t>4.5%-6.8%</a:t>
                      </a:r>
                      <a:endParaRPr lang="zh-CN" altLang="en-US" sz="1600" dirty="0"/>
                    </a:p>
                  </a:txBody>
                  <a:tcPr>
                    <a:noFill/>
                  </a:tcPr>
                </a:tc>
                <a:extLst>
                  <a:ext uri="{0D108BD9-81ED-4DB2-BD59-A6C34878D82A}">
                    <a16:rowId xmlns:a16="http://schemas.microsoft.com/office/drawing/2014/main" val="100697254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t>某企业债</a:t>
                      </a:r>
                    </a:p>
                  </a:txBody>
                  <a:tcPr>
                    <a:noFill/>
                  </a:tcPr>
                </a:tc>
                <a:tc>
                  <a:txBody>
                    <a:bodyPr/>
                    <a:lstStyle/>
                    <a:p>
                      <a:pPr algn="ctr"/>
                      <a:r>
                        <a:rPr lang="zh-CN" altLang="en-US" sz="1600" dirty="0"/>
                        <a:t>七年</a:t>
                      </a:r>
                    </a:p>
                  </a:txBody>
                  <a:tcPr>
                    <a:noFill/>
                  </a:tcPr>
                </a:tc>
                <a:tc>
                  <a:txBody>
                    <a:bodyPr/>
                    <a:lstStyle/>
                    <a:p>
                      <a:pPr algn="ctr"/>
                      <a:r>
                        <a:rPr lang="en-US" altLang="zh-CN" sz="1600" dirty="0"/>
                        <a:t>6.49%</a:t>
                      </a:r>
                      <a:endParaRPr lang="zh-CN" altLang="en-US" sz="1600" dirty="0"/>
                    </a:p>
                  </a:txBody>
                  <a:tcPr>
                    <a:noFill/>
                  </a:tcPr>
                </a:tc>
                <a:extLst>
                  <a:ext uri="{0D108BD9-81ED-4DB2-BD59-A6C34878D82A}">
                    <a16:rowId xmlns:a16="http://schemas.microsoft.com/office/drawing/2014/main" val="2091647272"/>
                  </a:ext>
                </a:extLst>
              </a:tr>
            </a:tbl>
          </a:graphicData>
        </a:graphic>
      </p:graphicFrame>
    </p:spTree>
    <p:extLst>
      <p:ext uri="{BB962C8B-B14F-4D97-AF65-F5344CB8AC3E}">
        <p14:creationId xmlns:p14="http://schemas.microsoft.com/office/powerpoint/2010/main" val="2385923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1">
            <a:extLst>
              <a:ext uri="{FF2B5EF4-FFF2-40B4-BE49-F238E27FC236}">
                <a16:creationId xmlns:a16="http://schemas.microsoft.com/office/drawing/2014/main" id="{FCDB2D98-EA03-4DAE-9FAE-5C5F8BF202B2}"/>
              </a:ext>
            </a:extLst>
          </p:cNvPr>
          <p:cNvSpPr txBox="1">
            <a:spLocks/>
          </p:cNvSpPr>
          <p:nvPr/>
        </p:nvSpPr>
        <p:spPr>
          <a:xfrm>
            <a:off x="597866" y="495734"/>
            <a:ext cx="2693366"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ABS</a:t>
            </a:r>
            <a:r>
              <a:rPr lang="zh-CN" altLang="en-US" dirty="0"/>
              <a:t>违约原因</a:t>
            </a:r>
          </a:p>
        </p:txBody>
      </p:sp>
      <p:grpSp>
        <p:nvGrpSpPr>
          <p:cNvPr id="8" name="组合 7">
            <a:extLst>
              <a:ext uri="{FF2B5EF4-FFF2-40B4-BE49-F238E27FC236}">
                <a16:creationId xmlns:a16="http://schemas.microsoft.com/office/drawing/2014/main" id="{E0DE6253-6490-4B63-A25D-58C94043F67D}"/>
              </a:ext>
            </a:extLst>
          </p:cNvPr>
          <p:cNvGrpSpPr/>
          <p:nvPr/>
        </p:nvGrpSpPr>
        <p:grpSpPr>
          <a:xfrm>
            <a:off x="8202440" y="579421"/>
            <a:ext cx="3530851" cy="923453"/>
            <a:chOff x="8202440" y="579421"/>
            <a:chExt cx="3530851" cy="923453"/>
          </a:xfrm>
        </p:grpSpPr>
        <p:sp>
          <p:nvSpPr>
            <p:cNvPr id="7" name="矩形 6">
              <a:extLst>
                <a:ext uri="{FF2B5EF4-FFF2-40B4-BE49-F238E27FC236}">
                  <a16:creationId xmlns:a16="http://schemas.microsoft.com/office/drawing/2014/main" id="{860A3DF8-54D2-4C2D-8DCD-058EBEAA412A}"/>
                </a:ext>
              </a:extLst>
            </p:cNvPr>
            <p:cNvSpPr/>
            <p:nvPr/>
          </p:nvSpPr>
          <p:spPr>
            <a:xfrm>
              <a:off x="10728356" y="579421"/>
              <a:ext cx="1004935" cy="9234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41DC0B1-4FD7-4BB4-BE82-350008494818}"/>
                </a:ext>
              </a:extLst>
            </p:cNvPr>
            <p:cNvSpPr txBox="1"/>
            <p:nvPr/>
          </p:nvSpPr>
          <p:spPr>
            <a:xfrm>
              <a:off x="8202440" y="788121"/>
              <a:ext cx="3028384" cy="584775"/>
            </a:xfrm>
            <a:prstGeom prst="rect">
              <a:avLst/>
            </a:prstGeom>
            <a:noFill/>
          </p:spPr>
          <p:txBody>
            <a:bodyPr wrap="square" rtlCol="0">
              <a:spAutoFit/>
            </a:bodyPr>
            <a:lstStyle/>
            <a:p>
              <a:pPr algn="r"/>
              <a:r>
                <a:rPr lang="en-US" altLang="zh-CN" sz="3200" dirty="0">
                  <a:latin typeface="微软雅黑" panose="020B0503020204020204" pitchFamily="34" charset="-122"/>
                  <a:ea typeface="微软雅黑" panose="020B0503020204020204" pitchFamily="34" charset="-122"/>
                </a:rPr>
                <a:t>3.ABS</a:t>
              </a:r>
              <a:r>
                <a:rPr lang="zh-CN" altLang="en-US" sz="3200" dirty="0">
                  <a:latin typeface="微软雅黑" panose="020B0503020204020204" pitchFamily="34" charset="-122"/>
                  <a:ea typeface="微软雅黑" panose="020B0503020204020204" pitchFamily="34" charset="-122"/>
                </a:rPr>
                <a:t>产品设计</a:t>
              </a:r>
            </a:p>
          </p:txBody>
        </p:sp>
      </p:grpSp>
      <p:grpSp>
        <p:nvGrpSpPr>
          <p:cNvPr id="11" name="组合 10">
            <a:extLst>
              <a:ext uri="{FF2B5EF4-FFF2-40B4-BE49-F238E27FC236}">
                <a16:creationId xmlns:a16="http://schemas.microsoft.com/office/drawing/2014/main" id="{99DEE5BD-FA79-4EB1-B790-079F001AE343}"/>
              </a:ext>
            </a:extLst>
          </p:cNvPr>
          <p:cNvGrpSpPr/>
          <p:nvPr/>
        </p:nvGrpSpPr>
        <p:grpSpPr>
          <a:xfrm>
            <a:off x="4172023" y="1726980"/>
            <a:ext cx="4209860" cy="4012915"/>
            <a:chOff x="7840302" y="1844675"/>
            <a:chExt cx="4209860" cy="4012915"/>
          </a:xfrm>
        </p:grpSpPr>
        <p:sp>
          <p:nvSpPr>
            <p:cNvPr id="9" name="等腰三角形 8">
              <a:extLst>
                <a:ext uri="{FF2B5EF4-FFF2-40B4-BE49-F238E27FC236}">
                  <a16:creationId xmlns:a16="http://schemas.microsoft.com/office/drawing/2014/main" id="{FC58C481-BFC8-4E6B-A9FA-0D8B73BAC0A7}"/>
                </a:ext>
              </a:extLst>
            </p:cNvPr>
            <p:cNvSpPr/>
            <p:nvPr/>
          </p:nvSpPr>
          <p:spPr>
            <a:xfrm>
              <a:off x="7840302" y="1844675"/>
              <a:ext cx="4209860" cy="4012915"/>
            </a:xfrm>
            <a:prstGeom prst="triangle">
              <a:avLst/>
            </a:prstGeom>
            <a:solidFill>
              <a:schemeClr val="tx1">
                <a:lumMod val="95000"/>
                <a:lumOff val="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42D90043-953D-40A1-8812-C4B73E007FCB}"/>
                </a:ext>
              </a:extLst>
            </p:cNvPr>
            <p:cNvGrpSpPr/>
            <p:nvPr/>
          </p:nvGrpSpPr>
          <p:grpSpPr>
            <a:xfrm>
              <a:off x="8350675" y="1844675"/>
              <a:ext cx="3192493" cy="3017034"/>
              <a:chOff x="2032000" y="719666"/>
              <a:chExt cx="8128000" cy="5418666"/>
            </a:xfrm>
            <a:solidFill>
              <a:schemeClr val="tx1">
                <a:lumMod val="75000"/>
                <a:lumOff val="25000"/>
              </a:schemeClr>
            </a:solidFill>
          </p:grpSpPr>
          <p:sp>
            <p:nvSpPr>
              <p:cNvPr id="31" name="任意多边形: 形状 30">
                <a:extLst>
                  <a:ext uri="{FF2B5EF4-FFF2-40B4-BE49-F238E27FC236}">
                    <a16:creationId xmlns:a16="http://schemas.microsoft.com/office/drawing/2014/main" id="{A96BCD19-E7F0-4C1B-817E-B8D15166F689}"/>
                  </a:ext>
                </a:extLst>
              </p:cNvPr>
              <p:cNvSpPr/>
              <p:nvPr/>
            </p:nvSpPr>
            <p:spPr>
              <a:xfrm>
                <a:off x="4741333" y="719666"/>
                <a:ext cx="2709333" cy="1806222"/>
              </a:xfrm>
              <a:custGeom>
                <a:avLst/>
                <a:gdLst>
                  <a:gd name="connsiteX0" fmla="*/ 0 w 2709333"/>
                  <a:gd name="connsiteY0" fmla="*/ 1806222 h 1806222"/>
                  <a:gd name="connsiteX1" fmla="*/ 1354667 w 2709333"/>
                  <a:gd name="connsiteY1" fmla="*/ 0 h 1806222"/>
                  <a:gd name="connsiteX2" fmla="*/ 1354667 w 2709333"/>
                  <a:gd name="connsiteY2" fmla="*/ 0 h 1806222"/>
                  <a:gd name="connsiteX3" fmla="*/ 2709333 w 2709333"/>
                  <a:gd name="connsiteY3" fmla="*/ 1806222 h 1806222"/>
                  <a:gd name="connsiteX4" fmla="*/ 0 w 2709333"/>
                  <a:gd name="connsiteY4" fmla="*/ 1806222 h 180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333" h="1806222">
                    <a:moveTo>
                      <a:pt x="0" y="1806222"/>
                    </a:moveTo>
                    <a:lnTo>
                      <a:pt x="1354667" y="0"/>
                    </a:lnTo>
                    <a:lnTo>
                      <a:pt x="1354667" y="0"/>
                    </a:lnTo>
                    <a:lnTo>
                      <a:pt x="2709333" y="1806222"/>
                    </a:lnTo>
                    <a:lnTo>
                      <a:pt x="0" y="1806222"/>
                    </a:lnTo>
                    <a:close/>
                  </a:path>
                </a:pathLst>
              </a:cu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0" tIns="82550" rIns="82550" bIns="8255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65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2" name="任意多边形: 形状 31">
                <a:extLst>
                  <a:ext uri="{FF2B5EF4-FFF2-40B4-BE49-F238E27FC236}">
                    <a16:creationId xmlns:a16="http://schemas.microsoft.com/office/drawing/2014/main" id="{1756E4A8-AEFD-4BAF-B0E5-A0C292D6D4F2}"/>
                  </a:ext>
                </a:extLst>
              </p:cNvPr>
              <p:cNvSpPr/>
              <p:nvPr/>
            </p:nvSpPr>
            <p:spPr>
              <a:xfrm>
                <a:off x="3386666" y="2525888"/>
                <a:ext cx="5418666" cy="1806222"/>
              </a:xfrm>
              <a:custGeom>
                <a:avLst/>
                <a:gdLst>
                  <a:gd name="connsiteX0" fmla="*/ 0 w 5418666"/>
                  <a:gd name="connsiteY0" fmla="*/ 1806222 h 1806222"/>
                  <a:gd name="connsiteX1" fmla="*/ 1354667 w 5418666"/>
                  <a:gd name="connsiteY1" fmla="*/ 0 h 1806222"/>
                  <a:gd name="connsiteX2" fmla="*/ 4064000 w 5418666"/>
                  <a:gd name="connsiteY2" fmla="*/ 0 h 1806222"/>
                  <a:gd name="connsiteX3" fmla="*/ 5418666 w 5418666"/>
                  <a:gd name="connsiteY3" fmla="*/ 1806222 h 1806222"/>
                  <a:gd name="connsiteX4" fmla="*/ 0 w 5418666"/>
                  <a:gd name="connsiteY4" fmla="*/ 1806222 h 180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8666" h="1806222">
                    <a:moveTo>
                      <a:pt x="0" y="1806222"/>
                    </a:moveTo>
                    <a:lnTo>
                      <a:pt x="1354667" y="0"/>
                    </a:lnTo>
                    <a:lnTo>
                      <a:pt x="4064000" y="0"/>
                    </a:lnTo>
                    <a:lnTo>
                      <a:pt x="5418666" y="1806222"/>
                    </a:lnTo>
                    <a:lnTo>
                      <a:pt x="0" y="1806222"/>
                    </a:ln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0817" tIns="82550" rIns="1030816" bIns="8255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65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6" name="任意多边形: 形状 35">
                <a:extLst>
                  <a:ext uri="{FF2B5EF4-FFF2-40B4-BE49-F238E27FC236}">
                    <a16:creationId xmlns:a16="http://schemas.microsoft.com/office/drawing/2014/main" id="{EDA6E569-C481-4913-8599-7386CEEAC659}"/>
                  </a:ext>
                </a:extLst>
              </p:cNvPr>
              <p:cNvSpPr/>
              <p:nvPr/>
            </p:nvSpPr>
            <p:spPr>
              <a:xfrm>
                <a:off x="2032000" y="4332110"/>
                <a:ext cx="8128000" cy="1806222"/>
              </a:xfrm>
              <a:custGeom>
                <a:avLst/>
                <a:gdLst>
                  <a:gd name="connsiteX0" fmla="*/ 0 w 8128000"/>
                  <a:gd name="connsiteY0" fmla="*/ 1806222 h 1806222"/>
                  <a:gd name="connsiteX1" fmla="*/ 1354667 w 8128000"/>
                  <a:gd name="connsiteY1" fmla="*/ 0 h 1806222"/>
                  <a:gd name="connsiteX2" fmla="*/ 6773334 w 8128000"/>
                  <a:gd name="connsiteY2" fmla="*/ 0 h 1806222"/>
                  <a:gd name="connsiteX3" fmla="*/ 8128000 w 8128000"/>
                  <a:gd name="connsiteY3" fmla="*/ 1806222 h 1806222"/>
                  <a:gd name="connsiteX4" fmla="*/ 0 w 8128000"/>
                  <a:gd name="connsiteY4" fmla="*/ 1806222 h 180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806222">
                    <a:moveTo>
                      <a:pt x="0" y="1806222"/>
                    </a:moveTo>
                    <a:lnTo>
                      <a:pt x="1354667" y="0"/>
                    </a:lnTo>
                    <a:lnTo>
                      <a:pt x="6773334" y="0"/>
                    </a:lnTo>
                    <a:lnTo>
                      <a:pt x="8128000" y="1806222"/>
                    </a:lnTo>
                    <a:lnTo>
                      <a:pt x="0" y="1806222"/>
                    </a:lnTo>
                    <a:close/>
                  </a:path>
                </a:pathLst>
              </a:custGeom>
              <a:solidFill>
                <a:schemeClr val="tx1">
                  <a:lumMod val="85000"/>
                  <a:lumOff val="1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04949" tIns="82550" rIns="1504951" bIns="8255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6500" b="0" i="0" u="none" strike="noStrike" kern="1200" cap="none" spc="0" normalizeH="0" baseline="0" noProof="0" dirty="0">
                  <a:ln>
                    <a:noFill/>
                  </a:ln>
                  <a:solidFill>
                    <a:prstClr val="white"/>
                  </a:solidFill>
                  <a:effectLst/>
                  <a:uLnTx/>
                  <a:uFillTx/>
                  <a:latin typeface="Arial"/>
                  <a:ea typeface="微软雅黑"/>
                  <a:cs typeface="+mn-cs"/>
                </a:endParaRPr>
              </a:p>
            </p:txBody>
          </p:sp>
        </p:grpSp>
      </p:grpSp>
      <p:sp>
        <p:nvSpPr>
          <p:cNvPr id="3" name="文本框 2">
            <a:extLst>
              <a:ext uri="{FF2B5EF4-FFF2-40B4-BE49-F238E27FC236}">
                <a16:creationId xmlns:a16="http://schemas.microsoft.com/office/drawing/2014/main" id="{F63552F5-BCB2-4D91-A6F1-D42500AF6BAB}"/>
              </a:ext>
            </a:extLst>
          </p:cNvPr>
          <p:cNvSpPr txBox="1"/>
          <p:nvPr/>
        </p:nvSpPr>
        <p:spPr>
          <a:xfrm>
            <a:off x="472745" y="1875876"/>
            <a:ext cx="3327215" cy="707886"/>
          </a:xfrm>
          <a:prstGeom prst="rect">
            <a:avLst/>
          </a:prstGeom>
          <a:noFill/>
        </p:spPr>
        <p:txBody>
          <a:bodyPr wrap="square" rtlCol="0">
            <a:spAutoFit/>
          </a:bodyPr>
          <a:lstStyle/>
          <a:p>
            <a:pPr marL="514350" indent="-514350">
              <a:buFont typeface="+mj-lt"/>
              <a:buAutoNum type="romanUcPeriod"/>
            </a:pPr>
            <a:r>
              <a:rPr lang="zh-CN" altLang="en-US" sz="2000" dirty="0">
                <a:solidFill>
                  <a:srgbClr val="595959"/>
                </a:solidFill>
                <a:latin typeface="微软雅黑" panose="020B0503020204020204" pitchFamily="34" charset="-122"/>
                <a:ea typeface="微软雅黑" panose="020B0503020204020204" pitchFamily="34" charset="-122"/>
              </a:rPr>
              <a:t>原始权益人差额支付（</a:t>
            </a:r>
            <a:r>
              <a:rPr lang="en-US" altLang="zh-CN" sz="2000" dirty="0">
                <a:solidFill>
                  <a:srgbClr val="595959"/>
                </a:solidFill>
                <a:latin typeface="微软雅黑" panose="020B0503020204020204" pitchFamily="34" charset="-122"/>
                <a:ea typeface="微软雅黑" panose="020B0503020204020204" pitchFamily="34" charset="-122"/>
              </a:rPr>
              <a:t>PPP</a:t>
            </a:r>
            <a:r>
              <a:rPr lang="zh-CN" altLang="en-US" sz="2000" dirty="0">
                <a:solidFill>
                  <a:srgbClr val="595959"/>
                </a:solidFill>
                <a:latin typeface="微软雅黑" panose="020B0503020204020204" pitchFamily="34" charset="-122"/>
                <a:ea typeface="微软雅黑" panose="020B0503020204020204" pitchFamily="34" charset="-122"/>
              </a:rPr>
              <a:t>项目公司）</a:t>
            </a:r>
          </a:p>
        </p:txBody>
      </p:sp>
      <p:sp>
        <p:nvSpPr>
          <p:cNvPr id="43" name="文本框 42">
            <a:extLst>
              <a:ext uri="{FF2B5EF4-FFF2-40B4-BE49-F238E27FC236}">
                <a16:creationId xmlns:a16="http://schemas.microsoft.com/office/drawing/2014/main" id="{A58C88A8-65F9-44A9-9E7F-5A52165B3A29}"/>
              </a:ext>
            </a:extLst>
          </p:cNvPr>
          <p:cNvSpPr txBox="1"/>
          <p:nvPr/>
        </p:nvSpPr>
        <p:spPr>
          <a:xfrm>
            <a:off x="472745" y="2843915"/>
            <a:ext cx="3327215" cy="707886"/>
          </a:xfrm>
          <a:prstGeom prst="rect">
            <a:avLst/>
          </a:prstGeom>
          <a:noFill/>
        </p:spPr>
        <p:txBody>
          <a:bodyPr wrap="square" rtlCol="0">
            <a:spAutoFit/>
          </a:bodyPr>
          <a:lstStyle/>
          <a:p>
            <a:pPr marL="514350" indent="-514350">
              <a:buFont typeface="+mj-lt"/>
              <a:buAutoNum type="romanUcPeriod" startAt="2"/>
            </a:pPr>
            <a:r>
              <a:rPr lang="zh-CN" altLang="en-US" sz="2000" dirty="0">
                <a:solidFill>
                  <a:srgbClr val="404040"/>
                </a:solidFill>
                <a:latin typeface="微软雅黑" panose="020B0503020204020204" pitchFamily="34" charset="-122"/>
                <a:ea typeface="微软雅黑" panose="020B0503020204020204" pitchFamily="34" charset="-122"/>
              </a:rPr>
              <a:t>原始权益人的控股股东进行担保和差额支付</a:t>
            </a:r>
          </a:p>
        </p:txBody>
      </p:sp>
      <p:sp>
        <p:nvSpPr>
          <p:cNvPr id="47" name="文本框 46">
            <a:extLst>
              <a:ext uri="{FF2B5EF4-FFF2-40B4-BE49-F238E27FC236}">
                <a16:creationId xmlns:a16="http://schemas.microsoft.com/office/drawing/2014/main" id="{81F448FB-2C66-4D84-9582-DCE483B4D889}"/>
              </a:ext>
            </a:extLst>
          </p:cNvPr>
          <p:cNvSpPr txBox="1"/>
          <p:nvPr/>
        </p:nvSpPr>
        <p:spPr>
          <a:xfrm>
            <a:off x="472745" y="3733437"/>
            <a:ext cx="3394546" cy="1015663"/>
          </a:xfrm>
          <a:prstGeom prst="rect">
            <a:avLst/>
          </a:prstGeom>
          <a:noFill/>
        </p:spPr>
        <p:txBody>
          <a:bodyPr wrap="square" rtlCol="0">
            <a:spAutoFit/>
          </a:bodyPr>
          <a:lstStyle/>
          <a:p>
            <a:pPr marL="514350" indent="-514350">
              <a:buFont typeface="+mj-lt"/>
              <a:buAutoNum type="romanUcPeriod" startAt="3"/>
            </a:pPr>
            <a:r>
              <a:rPr lang="zh-CN" altLang="en-US" sz="2000" dirty="0">
                <a:solidFill>
                  <a:srgbClr val="262626"/>
                </a:solidFill>
                <a:latin typeface="微软雅黑" panose="020B0503020204020204" pitchFamily="34" charset="-122"/>
                <a:ea typeface="微软雅黑" panose="020B0503020204020204" pitchFamily="34" charset="-122"/>
              </a:rPr>
              <a:t>加速清偿程序</a:t>
            </a:r>
            <a:br>
              <a:rPr lang="en-US" altLang="zh-CN" sz="2000" dirty="0">
                <a:solidFill>
                  <a:srgbClr val="262626"/>
                </a:solidFill>
                <a:latin typeface="微软雅黑" panose="020B0503020204020204" pitchFamily="34" charset="-122"/>
                <a:ea typeface="微软雅黑" panose="020B0503020204020204" pitchFamily="34" charset="-122"/>
              </a:rPr>
            </a:br>
            <a:r>
              <a:rPr lang="zh-CN" altLang="en-US" sz="2000" dirty="0">
                <a:solidFill>
                  <a:srgbClr val="262626"/>
                </a:solidFill>
                <a:latin typeface="微软雅黑" panose="020B0503020204020204" pitchFamily="34" charset="-122"/>
                <a:ea typeface="微软雅黑" panose="020B0503020204020204" pitchFamily="34" charset="-122"/>
              </a:rPr>
              <a:t>原始权益人回购证券，终止</a:t>
            </a:r>
            <a:r>
              <a:rPr lang="en-US" altLang="zh-CN" sz="2000" dirty="0">
                <a:solidFill>
                  <a:srgbClr val="262626"/>
                </a:solidFill>
                <a:latin typeface="微软雅黑" panose="020B0503020204020204" pitchFamily="34" charset="-122"/>
                <a:ea typeface="微软雅黑" panose="020B0503020204020204" pitchFamily="34" charset="-122"/>
              </a:rPr>
              <a:t>ABS</a:t>
            </a:r>
            <a:r>
              <a:rPr lang="zh-CN" altLang="en-US" sz="2000" dirty="0">
                <a:solidFill>
                  <a:srgbClr val="262626"/>
                </a:solidFill>
                <a:latin typeface="微软雅黑" panose="020B0503020204020204" pitchFamily="34" charset="-122"/>
                <a:ea typeface="微软雅黑" panose="020B0503020204020204" pitchFamily="34" charset="-122"/>
              </a:rPr>
              <a:t>，进行清算</a:t>
            </a:r>
          </a:p>
        </p:txBody>
      </p:sp>
      <p:sp>
        <p:nvSpPr>
          <p:cNvPr id="48" name="文本框 47">
            <a:extLst>
              <a:ext uri="{FF2B5EF4-FFF2-40B4-BE49-F238E27FC236}">
                <a16:creationId xmlns:a16="http://schemas.microsoft.com/office/drawing/2014/main" id="{EB0994E7-08B6-4D3E-8443-6ECE4A41092A}"/>
              </a:ext>
            </a:extLst>
          </p:cNvPr>
          <p:cNvSpPr txBox="1"/>
          <p:nvPr/>
        </p:nvSpPr>
        <p:spPr>
          <a:xfrm>
            <a:off x="472745" y="4695021"/>
            <a:ext cx="3390935" cy="1015663"/>
          </a:xfrm>
          <a:prstGeom prst="rect">
            <a:avLst/>
          </a:prstGeom>
          <a:noFill/>
        </p:spPr>
        <p:txBody>
          <a:bodyPr wrap="square" rtlCol="0">
            <a:spAutoFit/>
          </a:bodyPr>
          <a:lstStyle/>
          <a:p>
            <a:pPr marL="514350" indent="-514350">
              <a:buFont typeface="+mj-lt"/>
              <a:buAutoNum type="romanUcPeriod" startAt="4"/>
            </a:pPr>
            <a:r>
              <a:rPr lang="zh-CN" altLang="en-US" sz="2000" dirty="0">
                <a:solidFill>
                  <a:srgbClr val="0D0D0D"/>
                </a:solidFill>
                <a:latin typeface="微软雅黑" panose="020B0503020204020204" pitchFamily="34" charset="-122"/>
                <a:ea typeface="微软雅黑" panose="020B0503020204020204" pitchFamily="34" charset="-122"/>
              </a:rPr>
              <a:t>结构化设计</a:t>
            </a:r>
            <a:br>
              <a:rPr lang="en-US" altLang="zh-CN" sz="2000" dirty="0">
                <a:solidFill>
                  <a:srgbClr val="0D0D0D"/>
                </a:solidFill>
                <a:latin typeface="微软雅黑" panose="020B0503020204020204" pitchFamily="34" charset="-122"/>
                <a:ea typeface="微软雅黑" panose="020B0503020204020204" pitchFamily="34" charset="-122"/>
              </a:rPr>
            </a:br>
            <a:r>
              <a:rPr lang="zh-CN" altLang="en-US" sz="2000" dirty="0">
                <a:solidFill>
                  <a:srgbClr val="0D0D0D"/>
                </a:solidFill>
                <a:latin typeface="微软雅黑" panose="020B0503020204020204" pitchFamily="34" charset="-122"/>
                <a:ea typeface="微软雅黑" panose="020B0503020204020204" pitchFamily="34" charset="-122"/>
              </a:rPr>
              <a:t>合格投资者认购优先级</a:t>
            </a:r>
            <a:br>
              <a:rPr lang="en-US" altLang="zh-CN" sz="2000" dirty="0">
                <a:solidFill>
                  <a:srgbClr val="0D0D0D"/>
                </a:solidFill>
                <a:latin typeface="微软雅黑" panose="020B0503020204020204" pitchFamily="34" charset="-122"/>
                <a:ea typeface="微软雅黑" panose="020B0503020204020204" pitchFamily="34" charset="-122"/>
              </a:rPr>
            </a:br>
            <a:r>
              <a:rPr lang="zh-CN" altLang="en-US" sz="2000" dirty="0">
                <a:solidFill>
                  <a:srgbClr val="0D0D0D"/>
                </a:solidFill>
                <a:latin typeface="微软雅黑" panose="020B0503020204020204" pitchFamily="34" charset="-122"/>
                <a:ea typeface="微软雅黑" panose="020B0503020204020204" pitchFamily="34" charset="-122"/>
              </a:rPr>
              <a:t>原始权益人认购次级</a:t>
            </a:r>
            <a:endParaRPr lang="en-US" altLang="zh-CN" sz="2000" dirty="0">
              <a:solidFill>
                <a:srgbClr val="0D0D0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4C07E43-0821-461F-B216-22962EF7649B}"/>
              </a:ext>
            </a:extLst>
          </p:cNvPr>
          <p:cNvSpPr txBox="1"/>
          <p:nvPr/>
        </p:nvSpPr>
        <p:spPr>
          <a:xfrm>
            <a:off x="5508469" y="2320785"/>
            <a:ext cx="1550314" cy="1134413"/>
          </a:xfrm>
          <a:prstGeom prst="rect">
            <a:avLst/>
          </a:prstGeom>
          <a:noFill/>
        </p:spPr>
        <p:txBody>
          <a:bodyPr wrap="square" rtlCol="0">
            <a:spAutoFit/>
          </a:bodyPr>
          <a:lstStyle/>
          <a:p>
            <a:pPr algn="ctr">
              <a:lnSpc>
                <a:spcPct val="150000"/>
              </a:lnSpc>
            </a:pPr>
            <a:r>
              <a:rPr lang="zh-CN" altLang="en-US" sz="2400" dirty="0">
                <a:solidFill>
                  <a:schemeClr val="bg1"/>
                </a:solidFill>
              </a:rPr>
              <a:t>外部</a:t>
            </a:r>
            <a:endParaRPr lang="en-US" altLang="zh-CN" sz="2400" dirty="0">
              <a:solidFill>
                <a:schemeClr val="bg1"/>
              </a:solidFill>
            </a:endParaRPr>
          </a:p>
          <a:p>
            <a:pPr algn="ctr">
              <a:lnSpc>
                <a:spcPct val="150000"/>
              </a:lnSpc>
            </a:pPr>
            <a:r>
              <a:rPr lang="zh-CN" altLang="en-US" sz="2400" dirty="0">
                <a:solidFill>
                  <a:schemeClr val="bg1"/>
                </a:solidFill>
              </a:rPr>
              <a:t>信用增级</a:t>
            </a:r>
          </a:p>
        </p:txBody>
      </p:sp>
      <p:sp>
        <p:nvSpPr>
          <p:cNvPr id="23" name="文本框 22">
            <a:extLst>
              <a:ext uri="{FF2B5EF4-FFF2-40B4-BE49-F238E27FC236}">
                <a16:creationId xmlns:a16="http://schemas.microsoft.com/office/drawing/2014/main" id="{980F5FCD-2573-4CB9-8EFA-03678FC35D02}"/>
              </a:ext>
            </a:extLst>
          </p:cNvPr>
          <p:cNvSpPr txBox="1"/>
          <p:nvPr/>
        </p:nvSpPr>
        <p:spPr>
          <a:xfrm>
            <a:off x="5501796" y="3969672"/>
            <a:ext cx="1550314" cy="1134413"/>
          </a:xfrm>
          <a:prstGeom prst="rect">
            <a:avLst/>
          </a:prstGeom>
          <a:noFill/>
        </p:spPr>
        <p:txBody>
          <a:bodyPr wrap="square" rtlCol="0">
            <a:spAutoFit/>
          </a:bodyPr>
          <a:lstStyle/>
          <a:p>
            <a:pPr algn="ctr">
              <a:lnSpc>
                <a:spcPct val="150000"/>
              </a:lnSpc>
            </a:pPr>
            <a:r>
              <a:rPr lang="zh-CN" altLang="en-US" sz="2400" dirty="0">
                <a:solidFill>
                  <a:schemeClr val="bg1"/>
                </a:solidFill>
              </a:rPr>
              <a:t>内部</a:t>
            </a:r>
            <a:endParaRPr lang="en-US" altLang="zh-CN" sz="2400" dirty="0">
              <a:solidFill>
                <a:schemeClr val="bg1"/>
              </a:solidFill>
            </a:endParaRPr>
          </a:p>
          <a:p>
            <a:pPr algn="ctr">
              <a:lnSpc>
                <a:spcPct val="150000"/>
              </a:lnSpc>
            </a:pPr>
            <a:r>
              <a:rPr lang="zh-CN" altLang="en-US" sz="2400" dirty="0">
                <a:solidFill>
                  <a:schemeClr val="bg1"/>
                </a:solidFill>
              </a:rPr>
              <a:t>信用增级</a:t>
            </a:r>
          </a:p>
        </p:txBody>
      </p:sp>
      <p:cxnSp>
        <p:nvCxnSpPr>
          <p:cNvPr id="25" name="直接连接符 24">
            <a:extLst>
              <a:ext uri="{FF2B5EF4-FFF2-40B4-BE49-F238E27FC236}">
                <a16:creationId xmlns:a16="http://schemas.microsoft.com/office/drawing/2014/main" id="{704CBB3D-25FC-4358-9263-FCD22A141576}"/>
              </a:ext>
            </a:extLst>
          </p:cNvPr>
          <p:cNvCxnSpPr>
            <a:cxnSpLocks/>
          </p:cNvCxnSpPr>
          <p:nvPr/>
        </p:nvCxnSpPr>
        <p:spPr>
          <a:xfrm>
            <a:off x="3875973" y="2218183"/>
            <a:ext cx="2013036"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C073C52-9A58-40CB-A21C-9498CABB7D7F}"/>
              </a:ext>
            </a:extLst>
          </p:cNvPr>
          <p:cNvCxnSpPr>
            <a:cxnSpLocks/>
          </p:cNvCxnSpPr>
          <p:nvPr/>
        </p:nvCxnSpPr>
        <p:spPr>
          <a:xfrm>
            <a:off x="3875973" y="5206951"/>
            <a:ext cx="329548"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144F98BA-93C6-4E1B-A790-66A26B2D4CD4}"/>
              </a:ext>
            </a:extLst>
          </p:cNvPr>
          <p:cNvSpPr txBox="1"/>
          <p:nvPr/>
        </p:nvSpPr>
        <p:spPr>
          <a:xfrm>
            <a:off x="7048815" y="1651592"/>
            <a:ext cx="4893331" cy="1015663"/>
          </a:xfrm>
          <a:prstGeom prst="rect">
            <a:avLst/>
          </a:prstGeom>
          <a:noFill/>
        </p:spPr>
        <p:txBody>
          <a:bodyPr wrap="square">
            <a:spAutoFit/>
          </a:bodyPr>
          <a:lstStyle/>
          <a:p>
            <a:r>
              <a:rPr lang="zh-CN" altLang="en-US" sz="2000" dirty="0">
                <a:solidFill>
                  <a:srgbClr val="595959"/>
                </a:solidFill>
                <a:latin typeface="微软雅黑" panose="020B0503020204020204" pitchFamily="34" charset="-122"/>
                <a:ea typeface="微软雅黑" panose="020B0503020204020204" pitchFamily="34" charset="-122"/>
              </a:rPr>
              <a:t>益通路桥公司的主营业务收入</a:t>
            </a:r>
            <a:br>
              <a:rPr lang="en-US" altLang="zh-CN" sz="2000" dirty="0">
                <a:solidFill>
                  <a:srgbClr val="595959"/>
                </a:solidFill>
                <a:latin typeface="微软雅黑" panose="020B0503020204020204" pitchFamily="34" charset="-122"/>
                <a:ea typeface="微软雅黑" panose="020B0503020204020204" pitchFamily="34" charset="-122"/>
              </a:rPr>
            </a:br>
            <a:r>
              <a:rPr lang="zh-CN" altLang="en-US" sz="2000" dirty="0">
                <a:solidFill>
                  <a:srgbClr val="595959"/>
                </a:solidFill>
                <a:latin typeface="微软雅黑" panose="020B0503020204020204" pitchFamily="34" charset="-122"/>
                <a:ea typeface="微软雅黑" panose="020B0503020204020204" pitchFamily="34" charset="-122"/>
              </a:rPr>
              <a:t>即</a:t>
            </a:r>
            <a:r>
              <a:rPr lang="en-US" altLang="zh-CN" sz="2000" dirty="0">
                <a:solidFill>
                  <a:srgbClr val="595959"/>
                </a:solidFill>
                <a:latin typeface="微软雅黑" panose="020B0503020204020204" pitchFamily="34" charset="-122"/>
                <a:ea typeface="微软雅黑" panose="020B0503020204020204" pitchFamily="34" charset="-122"/>
              </a:rPr>
              <a:t>PPP</a:t>
            </a:r>
            <a:r>
              <a:rPr lang="zh-CN" altLang="en-US" sz="2000" dirty="0">
                <a:solidFill>
                  <a:srgbClr val="595959"/>
                </a:solidFill>
                <a:latin typeface="微软雅黑" panose="020B0503020204020204" pitchFamily="34" charset="-122"/>
                <a:ea typeface="微软雅黑" panose="020B0503020204020204" pitchFamily="34" charset="-122"/>
              </a:rPr>
              <a:t>项目收入，也是</a:t>
            </a:r>
            <a:r>
              <a:rPr lang="en-US" altLang="zh-CN" sz="2000" dirty="0">
                <a:solidFill>
                  <a:srgbClr val="595959"/>
                </a:solidFill>
                <a:latin typeface="微软雅黑" panose="020B0503020204020204" pitchFamily="34" charset="-122"/>
                <a:ea typeface="微软雅黑" panose="020B0503020204020204" pitchFamily="34" charset="-122"/>
              </a:rPr>
              <a:t>ABS</a:t>
            </a:r>
            <a:r>
              <a:rPr lang="zh-CN" altLang="en-US" sz="2000" dirty="0">
                <a:solidFill>
                  <a:srgbClr val="595959"/>
                </a:solidFill>
                <a:latin typeface="微软雅黑" panose="020B0503020204020204" pitchFamily="34" charset="-122"/>
                <a:ea typeface="微软雅黑" panose="020B0503020204020204" pitchFamily="34" charset="-122"/>
              </a:rPr>
              <a:t>的基础资产</a:t>
            </a:r>
            <a:endParaRPr lang="en-US" altLang="zh-CN" sz="2000" dirty="0">
              <a:solidFill>
                <a:srgbClr val="595959"/>
              </a:solidFill>
              <a:latin typeface="微软雅黑" panose="020B0503020204020204" pitchFamily="34" charset="-122"/>
              <a:ea typeface="微软雅黑" panose="020B0503020204020204" pitchFamily="34" charset="-122"/>
            </a:endParaRPr>
          </a:p>
          <a:p>
            <a:r>
              <a:rPr lang="en-US" altLang="zh-CN" sz="2000" dirty="0">
                <a:solidFill>
                  <a:srgbClr val="595959"/>
                </a:solidFill>
                <a:latin typeface="微软雅黑" panose="020B0503020204020204" pitchFamily="34" charset="-122"/>
                <a:ea typeface="微软雅黑" panose="020B0503020204020204" pitchFamily="34" charset="-122"/>
              </a:rPr>
              <a:t>PPP</a:t>
            </a:r>
            <a:r>
              <a:rPr lang="zh-CN" altLang="en-US" sz="2000" dirty="0">
                <a:solidFill>
                  <a:srgbClr val="595959"/>
                </a:solidFill>
                <a:latin typeface="微软雅黑" panose="020B0503020204020204" pitchFamily="34" charset="-122"/>
                <a:ea typeface="微软雅黑" panose="020B0503020204020204" pitchFamily="34" charset="-122"/>
              </a:rPr>
              <a:t>收入断裂，难以进行差额支付</a:t>
            </a:r>
            <a:endParaRPr lang="en-US" altLang="zh-CN" sz="2000" dirty="0">
              <a:solidFill>
                <a:srgbClr val="595959"/>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47B74809-E8BC-436B-ACD2-54ED5958277B}"/>
              </a:ext>
            </a:extLst>
          </p:cNvPr>
          <p:cNvSpPr txBox="1"/>
          <p:nvPr/>
        </p:nvSpPr>
        <p:spPr>
          <a:xfrm>
            <a:off x="7425978" y="2715107"/>
            <a:ext cx="4368833" cy="1015663"/>
          </a:xfrm>
          <a:prstGeom prst="rect">
            <a:avLst/>
          </a:prstGeom>
          <a:noFill/>
        </p:spPr>
        <p:txBody>
          <a:bodyPr wrap="square">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东达蒙古王集团已支付第一期债券的大部分差额担保，剩下六期债券难以拆东墙补西墙</a:t>
            </a:r>
            <a:endParaRPr lang="en-US" altLang="zh-CN" sz="2000" dirty="0">
              <a:solidFill>
                <a:srgbClr val="404040"/>
              </a:solidFill>
              <a:latin typeface="微软雅黑" panose="020B0503020204020204" pitchFamily="34" charset="-122"/>
              <a:ea typeface="微软雅黑" panose="020B0503020204020204" pitchFamily="34" charset="-122"/>
            </a:endParaRPr>
          </a:p>
        </p:txBody>
      </p:sp>
      <p:cxnSp>
        <p:nvCxnSpPr>
          <p:cNvPr id="35" name="直接连接符 34">
            <a:extLst>
              <a:ext uri="{FF2B5EF4-FFF2-40B4-BE49-F238E27FC236}">
                <a16:creationId xmlns:a16="http://schemas.microsoft.com/office/drawing/2014/main" id="{7D82DA78-8EE7-481F-B243-12F942984E65}"/>
              </a:ext>
            </a:extLst>
          </p:cNvPr>
          <p:cNvCxnSpPr>
            <a:cxnSpLocks/>
          </p:cNvCxnSpPr>
          <p:nvPr/>
        </p:nvCxnSpPr>
        <p:spPr>
          <a:xfrm>
            <a:off x="3875973" y="3197858"/>
            <a:ext cx="1549324"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861F16C-8F2E-44C7-8065-23AC4C1EFC70}"/>
              </a:ext>
            </a:extLst>
          </p:cNvPr>
          <p:cNvCxnSpPr>
            <a:cxnSpLocks/>
          </p:cNvCxnSpPr>
          <p:nvPr/>
        </p:nvCxnSpPr>
        <p:spPr>
          <a:xfrm>
            <a:off x="3875973" y="4241175"/>
            <a:ext cx="847261"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910B3C4-729C-43A8-90D6-C2CDBDC3840F}"/>
              </a:ext>
            </a:extLst>
          </p:cNvPr>
          <p:cNvCxnSpPr/>
          <p:nvPr/>
        </p:nvCxnSpPr>
        <p:spPr>
          <a:xfrm>
            <a:off x="362138" y="1697769"/>
            <a:ext cx="0" cy="40129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C8C35AD4-E2AE-4205-89ED-CCCB04D7F9CD}"/>
              </a:ext>
            </a:extLst>
          </p:cNvPr>
          <p:cNvSpPr txBox="1"/>
          <p:nvPr/>
        </p:nvSpPr>
        <p:spPr>
          <a:xfrm>
            <a:off x="7874889" y="3874767"/>
            <a:ext cx="3858402" cy="707886"/>
          </a:xfrm>
          <a:prstGeom prst="rect">
            <a:avLst/>
          </a:prstGeom>
          <a:noFill/>
        </p:spPr>
        <p:txBody>
          <a:bodyPr wrap="square">
            <a:spAutoFit/>
          </a:bodyPr>
          <a:lstStyle/>
          <a:p>
            <a:r>
              <a:rPr lang="en-US" altLang="zh-CN" sz="2000" dirty="0">
                <a:solidFill>
                  <a:srgbClr val="595959"/>
                </a:solidFill>
                <a:latin typeface="微软雅黑" panose="020B0503020204020204" pitchFamily="34" charset="-122"/>
                <a:ea typeface="微软雅黑" panose="020B0503020204020204" pitchFamily="34" charset="-122"/>
              </a:rPr>
              <a:t>PPP</a:t>
            </a:r>
            <a:r>
              <a:rPr lang="zh-CN" altLang="en-US" sz="2000" dirty="0">
                <a:solidFill>
                  <a:srgbClr val="595959"/>
                </a:solidFill>
                <a:latin typeface="微软雅黑" panose="020B0503020204020204" pitchFamily="34" charset="-122"/>
                <a:ea typeface="微软雅黑" panose="020B0503020204020204" pitchFamily="34" charset="-122"/>
              </a:rPr>
              <a:t>收入断裂，益通路桥公司</a:t>
            </a:r>
            <a:endParaRPr lang="en-US" altLang="zh-CN" sz="2000" dirty="0">
              <a:solidFill>
                <a:srgbClr val="595959"/>
              </a:solidFill>
              <a:latin typeface="微软雅黑" panose="020B0503020204020204" pitchFamily="34" charset="-122"/>
              <a:ea typeface="微软雅黑" panose="020B0503020204020204" pitchFamily="34" charset="-122"/>
            </a:endParaRPr>
          </a:p>
          <a:p>
            <a:r>
              <a:rPr lang="zh-CN" altLang="en-US" sz="2000" dirty="0">
                <a:solidFill>
                  <a:srgbClr val="595959"/>
                </a:solidFill>
                <a:latin typeface="微软雅黑" panose="020B0503020204020204" pitchFamily="34" charset="-122"/>
                <a:ea typeface="微软雅黑" panose="020B0503020204020204" pitchFamily="34" charset="-122"/>
              </a:rPr>
              <a:t>缺少现金流，无力回购基础资产</a:t>
            </a:r>
            <a:endParaRPr lang="en-US" altLang="zh-CN" sz="2000" dirty="0">
              <a:solidFill>
                <a:srgbClr val="404040"/>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7FABC1AF-F911-4111-A7D8-B6E9BF885012}"/>
              </a:ext>
            </a:extLst>
          </p:cNvPr>
          <p:cNvSpPr txBox="1"/>
          <p:nvPr/>
        </p:nvSpPr>
        <p:spPr>
          <a:xfrm>
            <a:off x="8559238" y="4841844"/>
            <a:ext cx="3235573" cy="707886"/>
          </a:xfrm>
          <a:prstGeom prst="rect">
            <a:avLst/>
          </a:prstGeom>
          <a:noFill/>
        </p:spPr>
        <p:txBody>
          <a:bodyPr wrap="square">
            <a:spAutoFit/>
          </a:bodyPr>
          <a:lstStyle/>
          <a:p>
            <a:r>
              <a:rPr lang="zh-CN" altLang="en-US" sz="2000" dirty="0">
                <a:solidFill>
                  <a:srgbClr val="595959"/>
                </a:solidFill>
                <a:latin typeface="微软雅黑" panose="020B0503020204020204" pitchFamily="34" charset="-122"/>
                <a:ea typeface="微软雅黑" panose="020B0503020204020204" pitchFamily="34" charset="-122"/>
              </a:rPr>
              <a:t>现金流亏损过多，导致优先级证券本息也无法偿还</a:t>
            </a:r>
            <a:endParaRPr lang="en-US" altLang="zh-CN" sz="2000" dirty="0">
              <a:solidFill>
                <a:srgbClr val="40404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8312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44" grpId="0"/>
      <p:bldP spid="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0D5147E7-2847-4FBA-9123-6D7AA7D9C318}"/>
              </a:ext>
            </a:extLst>
          </p:cNvPr>
          <p:cNvSpPr/>
          <p:nvPr/>
        </p:nvSpPr>
        <p:spPr>
          <a:xfrm>
            <a:off x="8975725" y="1313974"/>
            <a:ext cx="1439234" cy="3031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C4B90DDF-23E1-4C2E-B48E-C099115B2CB5}"/>
              </a:ext>
            </a:extLst>
          </p:cNvPr>
          <p:cNvSpPr/>
          <p:nvPr/>
        </p:nvSpPr>
        <p:spPr>
          <a:xfrm>
            <a:off x="-9041" y="2867640"/>
            <a:ext cx="3239604" cy="3990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任意多边形: 形状 2">
            <a:extLst>
              <a:ext uri="{FF2B5EF4-FFF2-40B4-BE49-F238E27FC236}">
                <a16:creationId xmlns:a16="http://schemas.microsoft.com/office/drawing/2014/main" id="{731855B5-4AF1-4209-BD00-EA206D5D44F3}"/>
              </a:ext>
            </a:extLst>
          </p:cNvPr>
          <p:cNvSpPr/>
          <p:nvPr/>
        </p:nvSpPr>
        <p:spPr>
          <a:xfrm>
            <a:off x="7082983" y="1915943"/>
            <a:ext cx="367810" cy="36781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FD42231D-C90E-4420-BE2F-E95B672E7C88}"/>
              </a:ext>
            </a:extLst>
          </p:cNvPr>
          <p:cNvSpPr txBox="1"/>
          <p:nvPr/>
        </p:nvSpPr>
        <p:spPr>
          <a:xfrm>
            <a:off x="7516392" y="1798789"/>
            <a:ext cx="2693366"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20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ABS</a:t>
            </a:r>
            <a:r>
              <a:rPr kumimoji="0" lang="zh-CN" altLang="en-US" sz="320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产品设计</a:t>
            </a:r>
          </a:p>
        </p:txBody>
      </p:sp>
      <p:cxnSp>
        <p:nvCxnSpPr>
          <p:cNvPr id="10" name="直接连接符 9">
            <a:extLst>
              <a:ext uri="{FF2B5EF4-FFF2-40B4-BE49-F238E27FC236}">
                <a16:creationId xmlns:a16="http://schemas.microsoft.com/office/drawing/2014/main" id="{CBF82557-0EF9-48CF-BB5E-8F3A54CEB187}"/>
              </a:ext>
            </a:extLst>
          </p:cNvPr>
          <p:cNvCxnSpPr/>
          <p:nvPr/>
        </p:nvCxnSpPr>
        <p:spPr>
          <a:xfrm>
            <a:off x="1760538" y="1667801"/>
            <a:ext cx="101123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1" name="图形 13" descr="火箭">
            <a:extLst>
              <a:ext uri="{FF2B5EF4-FFF2-40B4-BE49-F238E27FC236}">
                <a16:creationId xmlns:a16="http://schemas.microsoft.com/office/drawing/2014/main" id="{103C99DC-9FA4-4B1A-985C-9F5D97D726A4}"/>
              </a:ext>
            </a:extLst>
          </p:cNvPr>
          <p:cNvGrpSpPr/>
          <p:nvPr/>
        </p:nvGrpSpPr>
        <p:grpSpPr>
          <a:xfrm>
            <a:off x="1683313" y="1834813"/>
            <a:ext cx="989557" cy="989557"/>
            <a:chOff x="5638800" y="2971800"/>
            <a:chExt cx="914400" cy="914400"/>
          </a:xfrm>
          <a:solidFill>
            <a:schemeClr val="tx1">
              <a:lumMod val="75000"/>
              <a:lumOff val="25000"/>
            </a:schemeClr>
          </a:solidFill>
        </p:grpSpPr>
        <p:sp>
          <p:nvSpPr>
            <p:cNvPr id="22" name="任意多边形: 形状 21">
              <a:extLst>
                <a:ext uri="{FF2B5EF4-FFF2-40B4-BE49-F238E27FC236}">
                  <a16:creationId xmlns:a16="http://schemas.microsoft.com/office/drawing/2014/main" id="{C2F1BFC6-B463-4A63-9CE3-C6317BB0A9AB}"/>
                </a:ext>
              </a:extLst>
            </p:cNvPr>
            <p:cNvSpPr/>
            <p:nvPr/>
          </p:nvSpPr>
          <p:spPr>
            <a:xfrm>
              <a:off x="6304598" y="3046768"/>
              <a:ext cx="171450" cy="161925"/>
            </a:xfrm>
            <a:custGeom>
              <a:avLst/>
              <a:gdLst>
                <a:gd name="connsiteX0" fmla="*/ 170498 w 171450"/>
                <a:gd name="connsiteY0" fmla="*/ 5042 h 161925"/>
                <a:gd name="connsiteX1" fmla="*/ 0 w 171450"/>
                <a:gd name="connsiteY1" fmla="*/ 25997 h 161925"/>
                <a:gd name="connsiteX2" fmla="*/ 78105 w 171450"/>
                <a:gd name="connsiteY2" fmla="*/ 87910 h 161925"/>
                <a:gd name="connsiteX3" fmla="*/ 140970 w 171450"/>
                <a:gd name="connsiteY3" fmla="*/ 167920 h 161925"/>
                <a:gd name="connsiteX4" fmla="*/ 170498 w 171450"/>
                <a:gd name="connsiteY4" fmla="*/ 5042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61925">
                  <a:moveTo>
                    <a:pt x="170498" y="5042"/>
                  </a:moveTo>
                  <a:cubicBezTo>
                    <a:pt x="157163" y="-8293"/>
                    <a:pt x="71438" y="6947"/>
                    <a:pt x="0" y="25997"/>
                  </a:cubicBezTo>
                  <a:cubicBezTo>
                    <a:pt x="25717" y="41237"/>
                    <a:pt x="52388" y="62192"/>
                    <a:pt x="78105" y="87910"/>
                  </a:cubicBezTo>
                  <a:cubicBezTo>
                    <a:pt x="104775" y="114580"/>
                    <a:pt x="125730" y="141250"/>
                    <a:pt x="140970" y="167920"/>
                  </a:cubicBezTo>
                  <a:cubicBezTo>
                    <a:pt x="160020" y="94577"/>
                    <a:pt x="184785" y="18377"/>
                    <a:pt x="170498" y="5042"/>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任意多边形: 形状 22">
              <a:extLst>
                <a:ext uri="{FF2B5EF4-FFF2-40B4-BE49-F238E27FC236}">
                  <a16:creationId xmlns:a16="http://schemas.microsoft.com/office/drawing/2014/main" id="{4C008BDC-DA2C-4CA0-B436-21E74B26A39A}"/>
                </a:ext>
              </a:extLst>
            </p:cNvPr>
            <p:cNvSpPr/>
            <p:nvPr/>
          </p:nvSpPr>
          <p:spPr>
            <a:xfrm>
              <a:off x="5712207" y="3308628"/>
              <a:ext cx="228600" cy="219075"/>
            </a:xfrm>
            <a:custGeom>
              <a:avLst/>
              <a:gdLst>
                <a:gd name="connsiteX0" fmla="*/ 232346 w 228600"/>
                <a:gd name="connsiteY0" fmla="*/ 14645 h 219075"/>
                <a:gd name="connsiteX1" fmla="*/ 199961 w 228600"/>
                <a:gd name="connsiteY1" fmla="*/ 2262 h 219075"/>
                <a:gd name="connsiteX2" fmla="*/ 161861 w 228600"/>
                <a:gd name="connsiteY2" fmla="*/ 9882 h 219075"/>
                <a:gd name="connsiteX3" fmla="*/ 10413 w 228600"/>
                <a:gd name="connsiteY3" fmla="*/ 161330 h 219075"/>
                <a:gd name="connsiteX4" fmla="*/ 42798 w 228600"/>
                <a:gd name="connsiteY4" fmla="*/ 221337 h 219075"/>
                <a:gd name="connsiteX5" fmla="*/ 169481 w 228600"/>
                <a:gd name="connsiteY5" fmla="*/ 192762 h 219075"/>
                <a:gd name="connsiteX6" fmla="*/ 232346 w 228600"/>
                <a:gd name="connsiteY6" fmla="*/ 1464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219075">
                  <a:moveTo>
                    <a:pt x="232346" y="14645"/>
                  </a:moveTo>
                  <a:lnTo>
                    <a:pt x="199961" y="2262"/>
                  </a:lnTo>
                  <a:cubicBezTo>
                    <a:pt x="186626" y="-2500"/>
                    <a:pt x="172338" y="357"/>
                    <a:pt x="161861" y="9882"/>
                  </a:cubicBezTo>
                  <a:lnTo>
                    <a:pt x="10413" y="161330"/>
                  </a:lnTo>
                  <a:cubicBezTo>
                    <a:pt x="-14352" y="186095"/>
                    <a:pt x="8508" y="228957"/>
                    <a:pt x="42798" y="221337"/>
                  </a:cubicBezTo>
                  <a:lnTo>
                    <a:pt x="169481" y="192762"/>
                  </a:lnTo>
                  <a:cubicBezTo>
                    <a:pt x="179958" y="145137"/>
                    <a:pt x="197103" y="81320"/>
                    <a:pt x="232346" y="14645"/>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4" name="任意多边形: 形状 23">
              <a:extLst>
                <a:ext uri="{FF2B5EF4-FFF2-40B4-BE49-F238E27FC236}">
                  <a16:creationId xmlns:a16="http://schemas.microsoft.com/office/drawing/2014/main" id="{A0CC3976-996F-4312-8739-0402CD5FF1F4}"/>
                </a:ext>
              </a:extLst>
            </p:cNvPr>
            <p:cNvSpPr/>
            <p:nvPr/>
          </p:nvSpPr>
          <p:spPr>
            <a:xfrm>
              <a:off x="5992218" y="3571875"/>
              <a:ext cx="219075" cy="238125"/>
            </a:xfrm>
            <a:custGeom>
              <a:avLst/>
              <a:gdLst>
                <a:gd name="connsiteX0" fmla="*/ 204747 w 219075"/>
                <a:gd name="connsiteY0" fmla="*/ 0 h 238125"/>
                <a:gd name="connsiteX1" fmla="*/ 30439 w 219075"/>
                <a:gd name="connsiteY1" fmla="*/ 60960 h 238125"/>
                <a:gd name="connsiteX2" fmla="*/ 912 w 219075"/>
                <a:gd name="connsiteY2" fmla="*/ 196215 h 238125"/>
                <a:gd name="connsiteX3" fmla="*/ 60919 w 219075"/>
                <a:gd name="connsiteY3" fmla="*/ 228600 h 238125"/>
                <a:gd name="connsiteX4" fmla="*/ 212367 w 219075"/>
                <a:gd name="connsiteY4" fmla="*/ 77152 h 238125"/>
                <a:gd name="connsiteX5" fmla="*/ 219987 w 219075"/>
                <a:gd name="connsiteY5" fmla="*/ 39052 h 238125"/>
                <a:gd name="connsiteX6" fmla="*/ 204747 w 219075"/>
                <a:gd name="connsiteY6"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38125">
                  <a:moveTo>
                    <a:pt x="204747" y="0"/>
                  </a:moveTo>
                  <a:cubicBezTo>
                    <a:pt x="140929" y="33338"/>
                    <a:pt x="79969" y="51435"/>
                    <a:pt x="30439" y="60960"/>
                  </a:cubicBezTo>
                  <a:lnTo>
                    <a:pt x="912" y="196215"/>
                  </a:lnTo>
                  <a:cubicBezTo>
                    <a:pt x="-6708" y="230505"/>
                    <a:pt x="35202" y="254317"/>
                    <a:pt x="60919" y="228600"/>
                  </a:cubicBezTo>
                  <a:lnTo>
                    <a:pt x="212367" y="77152"/>
                  </a:lnTo>
                  <a:cubicBezTo>
                    <a:pt x="221892" y="67627"/>
                    <a:pt x="225702" y="52388"/>
                    <a:pt x="219987" y="39052"/>
                  </a:cubicBezTo>
                  <a:lnTo>
                    <a:pt x="204747" y="0"/>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5" name="任意多边形: 形状 24">
              <a:extLst>
                <a:ext uri="{FF2B5EF4-FFF2-40B4-BE49-F238E27FC236}">
                  <a16:creationId xmlns:a16="http://schemas.microsoft.com/office/drawing/2014/main" id="{A0C9CD9B-369F-422B-B29D-9EBFBE206184}"/>
                </a:ext>
              </a:extLst>
            </p:cNvPr>
            <p:cNvSpPr/>
            <p:nvPr/>
          </p:nvSpPr>
          <p:spPr>
            <a:xfrm>
              <a:off x="5915025" y="3089910"/>
              <a:ext cx="504825" cy="504825"/>
            </a:xfrm>
            <a:custGeom>
              <a:avLst/>
              <a:gdLst>
                <a:gd name="connsiteX0" fmla="*/ 338138 w 504825"/>
                <a:gd name="connsiteY0" fmla="*/ 0 h 504825"/>
                <a:gd name="connsiteX1" fmla="*/ 156210 w 504825"/>
                <a:gd name="connsiteY1" fmla="*/ 123825 h 504825"/>
                <a:gd name="connsiteX2" fmla="*/ 0 w 504825"/>
                <a:gd name="connsiteY2" fmla="*/ 452438 h 504825"/>
                <a:gd name="connsiteX3" fmla="*/ 59055 w 504825"/>
                <a:gd name="connsiteY3" fmla="*/ 511493 h 504825"/>
                <a:gd name="connsiteX4" fmla="*/ 388620 w 504825"/>
                <a:gd name="connsiteY4" fmla="*/ 356235 h 504825"/>
                <a:gd name="connsiteX5" fmla="*/ 512445 w 504825"/>
                <a:gd name="connsiteY5" fmla="*/ 175260 h 504825"/>
                <a:gd name="connsiteX6" fmla="*/ 440055 w 504825"/>
                <a:gd name="connsiteY6" fmla="*/ 70485 h 504825"/>
                <a:gd name="connsiteX7" fmla="*/ 338138 w 504825"/>
                <a:gd name="connsiteY7" fmla="*/ 0 h 504825"/>
                <a:gd name="connsiteX8" fmla="*/ 386715 w 504825"/>
                <a:gd name="connsiteY8" fmla="*/ 205740 h 504825"/>
                <a:gd name="connsiteX9" fmla="*/ 305753 w 504825"/>
                <a:gd name="connsiteY9" fmla="*/ 205740 h 504825"/>
                <a:gd name="connsiteX10" fmla="*/ 305753 w 504825"/>
                <a:gd name="connsiteY10" fmla="*/ 124778 h 504825"/>
                <a:gd name="connsiteX11" fmla="*/ 386715 w 504825"/>
                <a:gd name="connsiteY11" fmla="*/ 124778 h 504825"/>
                <a:gd name="connsiteX12" fmla="*/ 386715 w 504825"/>
                <a:gd name="connsiteY12" fmla="*/ 20574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825" h="504825">
                  <a:moveTo>
                    <a:pt x="338138" y="0"/>
                  </a:moveTo>
                  <a:cubicBezTo>
                    <a:pt x="281940" y="22860"/>
                    <a:pt x="218123" y="61913"/>
                    <a:pt x="156210" y="123825"/>
                  </a:cubicBezTo>
                  <a:cubicBezTo>
                    <a:pt x="42863" y="237173"/>
                    <a:pt x="9525" y="374333"/>
                    <a:pt x="0" y="452438"/>
                  </a:cubicBezTo>
                  <a:lnTo>
                    <a:pt x="59055" y="511493"/>
                  </a:lnTo>
                  <a:cubicBezTo>
                    <a:pt x="137160" y="501968"/>
                    <a:pt x="275273" y="469583"/>
                    <a:pt x="388620" y="356235"/>
                  </a:cubicBezTo>
                  <a:cubicBezTo>
                    <a:pt x="450533" y="294323"/>
                    <a:pt x="489585" y="231458"/>
                    <a:pt x="512445" y="175260"/>
                  </a:cubicBezTo>
                  <a:cubicBezTo>
                    <a:pt x="500063" y="143828"/>
                    <a:pt x="475298" y="106680"/>
                    <a:pt x="440055" y="70485"/>
                  </a:cubicBezTo>
                  <a:cubicBezTo>
                    <a:pt x="405765" y="37147"/>
                    <a:pt x="369570" y="12383"/>
                    <a:pt x="338138" y="0"/>
                  </a:cubicBezTo>
                  <a:close/>
                  <a:moveTo>
                    <a:pt x="386715" y="205740"/>
                  </a:moveTo>
                  <a:cubicBezTo>
                    <a:pt x="364808" y="227648"/>
                    <a:pt x="328613" y="227648"/>
                    <a:pt x="305753" y="205740"/>
                  </a:cubicBezTo>
                  <a:cubicBezTo>
                    <a:pt x="283845" y="183833"/>
                    <a:pt x="283845" y="147638"/>
                    <a:pt x="305753" y="124778"/>
                  </a:cubicBezTo>
                  <a:cubicBezTo>
                    <a:pt x="327660" y="102870"/>
                    <a:pt x="363855" y="102870"/>
                    <a:pt x="386715" y="124778"/>
                  </a:cubicBezTo>
                  <a:cubicBezTo>
                    <a:pt x="408623" y="147638"/>
                    <a:pt x="408623" y="183833"/>
                    <a:pt x="386715" y="20574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6" name="任意多边形: 形状 25">
              <a:extLst>
                <a:ext uri="{FF2B5EF4-FFF2-40B4-BE49-F238E27FC236}">
                  <a16:creationId xmlns:a16="http://schemas.microsoft.com/office/drawing/2014/main" id="{AEE93082-736A-451E-8860-D64C94072B04}"/>
                </a:ext>
              </a:extLst>
            </p:cNvPr>
            <p:cNvSpPr/>
            <p:nvPr/>
          </p:nvSpPr>
          <p:spPr>
            <a:xfrm>
              <a:off x="5802838" y="3577927"/>
              <a:ext cx="133350" cy="133350"/>
            </a:xfrm>
            <a:custGeom>
              <a:avLst/>
              <a:gdLst>
                <a:gd name="connsiteX0" fmla="*/ 111235 w 133350"/>
                <a:gd name="connsiteY0" fmla="*/ 24428 h 133350"/>
                <a:gd name="connsiteX1" fmla="*/ 66467 w 133350"/>
                <a:gd name="connsiteY1" fmla="*/ 14903 h 133350"/>
                <a:gd name="connsiteX2" fmla="*/ 2650 w 133350"/>
                <a:gd name="connsiteY2" fmla="*/ 133013 h 133350"/>
                <a:gd name="connsiteX3" fmla="*/ 120760 w 133350"/>
                <a:gd name="connsiteY3" fmla="*/ 69195 h 133350"/>
                <a:gd name="connsiteX4" fmla="*/ 111235 w 133350"/>
                <a:gd name="connsiteY4" fmla="*/ 24428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11235" y="24428"/>
                  </a:moveTo>
                  <a:cubicBezTo>
                    <a:pt x="95995" y="9188"/>
                    <a:pt x="97900" y="-16530"/>
                    <a:pt x="66467" y="14903"/>
                  </a:cubicBezTo>
                  <a:cubicBezTo>
                    <a:pt x="35035" y="46335"/>
                    <a:pt x="-11638" y="117773"/>
                    <a:pt x="2650" y="133013"/>
                  </a:cubicBezTo>
                  <a:cubicBezTo>
                    <a:pt x="17890" y="148253"/>
                    <a:pt x="89327" y="100628"/>
                    <a:pt x="120760" y="69195"/>
                  </a:cubicBezTo>
                  <a:cubicBezTo>
                    <a:pt x="152192" y="36810"/>
                    <a:pt x="126475" y="38715"/>
                    <a:pt x="111235" y="24428"/>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cxnSp>
        <p:nvCxnSpPr>
          <p:cNvPr id="36" name="直接连接符 35">
            <a:extLst>
              <a:ext uri="{FF2B5EF4-FFF2-40B4-BE49-F238E27FC236}">
                <a16:creationId xmlns:a16="http://schemas.microsoft.com/office/drawing/2014/main" id="{1BC9CD31-C35F-4C89-A7C6-AE5363ACCFDC}"/>
              </a:ext>
            </a:extLst>
          </p:cNvPr>
          <p:cNvCxnSpPr>
            <a:cxnSpLocks/>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0479E1F-E2FD-4462-8E60-25F721252800}"/>
              </a:ext>
            </a:extLst>
          </p:cNvPr>
          <p:cNvCxnSpPr>
            <a:cxnSpLocks/>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标题 31">
            <a:extLst>
              <a:ext uri="{FF2B5EF4-FFF2-40B4-BE49-F238E27FC236}">
                <a16:creationId xmlns:a16="http://schemas.microsoft.com/office/drawing/2014/main" id="{3865ACDC-2796-4C29-90A7-A89AF2926CA7}"/>
              </a:ext>
            </a:extLst>
          </p:cNvPr>
          <p:cNvSpPr txBox="1">
            <a:spLocks/>
          </p:cNvSpPr>
          <p:nvPr/>
        </p:nvSpPr>
        <p:spPr>
          <a:xfrm>
            <a:off x="597866" y="495734"/>
            <a:ext cx="3756156"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PPP+ABS</a:t>
            </a:r>
            <a:r>
              <a:rPr lang="zh-CN" altLang="en-US" dirty="0"/>
              <a:t>思考建议</a:t>
            </a:r>
          </a:p>
        </p:txBody>
      </p:sp>
      <p:sp>
        <p:nvSpPr>
          <p:cNvPr id="28" name="文本框 27">
            <a:extLst>
              <a:ext uri="{FF2B5EF4-FFF2-40B4-BE49-F238E27FC236}">
                <a16:creationId xmlns:a16="http://schemas.microsoft.com/office/drawing/2014/main" id="{2414B8BC-6181-4548-B3D3-7646C740E4F4}"/>
              </a:ext>
            </a:extLst>
          </p:cNvPr>
          <p:cNvSpPr txBox="1"/>
          <p:nvPr/>
        </p:nvSpPr>
        <p:spPr>
          <a:xfrm>
            <a:off x="3216276" y="1701520"/>
            <a:ext cx="2427163" cy="584775"/>
          </a:xfrm>
          <a:prstGeom prst="rect">
            <a:avLst/>
          </a:prstGeom>
          <a:noFill/>
        </p:spPr>
        <p:txBody>
          <a:bodyPr wrap="square">
            <a:spAutoFit/>
          </a:bodyPr>
          <a:lstStyle/>
          <a:p>
            <a:pPr defTabSz="457200">
              <a:defRPr/>
            </a:pPr>
            <a:r>
              <a:rPr lang="en-US" altLang="zh-CN" sz="3200" dirty="0"/>
              <a:t>PPP</a:t>
            </a:r>
            <a:r>
              <a:rPr lang="zh-CN" altLang="en-US" sz="3200" dirty="0"/>
              <a:t>项目</a:t>
            </a:r>
          </a:p>
        </p:txBody>
      </p:sp>
      <p:sp>
        <p:nvSpPr>
          <p:cNvPr id="29" name="左大括号 28">
            <a:extLst>
              <a:ext uri="{FF2B5EF4-FFF2-40B4-BE49-F238E27FC236}">
                <a16:creationId xmlns:a16="http://schemas.microsoft.com/office/drawing/2014/main" id="{7AC1D0A4-B5FD-444D-9E0F-7ABA9BD0A550}"/>
              </a:ext>
            </a:extLst>
          </p:cNvPr>
          <p:cNvSpPr/>
          <p:nvPr/>
        </p:nvSpPr>
        <p:spPr>
          <a:xfrm>
            <a:off x="3254965" y="2780654"/>
            <a:ext cx="185947" cy="1206426"/>
          </a:xfrm>
          <a:prstGeom prst="leftBrace">
            <a:avLst>
              <a:gd name="adj1" fmla="val 50242"/>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000">
              <a:solidFill>
                <a:schemeClr val="tx2">
                  <a:lumMod val="65000"/>
                  <a:lumOff val="35000"/>
                </a:schemeClr>
              </a:solidFill>
            </a:endParaRPr>
          </a:p>
        </p:txBody>
      </p:sp>
      <p:sp>
        <p:nvSpPr>
          <p:cNvPr id="30" name="文本框 29">
            <a:extLst>
              <a:ext uri="{FF2B5EF4-FFF2-40B4-BE49-F238E27FC236}">
                <a16:creationId xmlns:a16="http://schemas.microsoft.com/office/drawing/2014/main" id="{4949EC56-8F50-4FE8-9561-84DB70E05BCF}"/>
              </a:ext>
            </a:extLst>
          </p:cNvPr>
          <p:cNvSpPr txBox="1"/>
          <p:nvPr/>
        </p:nvSpPr>
        <p:spPr>
          <a:xfrm rot="24048">
            <a:off x="3482472" y="2626850"/>
            <a:ext cx="2090337" cy="1422441"/>
          </a:xfrm>
          <a:prstGeom prst="rect">
            <a:avLst/>
          </a:prstGeom>
          <a:noFill/>
        </p:spPr>
        <p:txBody>
          <a:bodyPr wrap="square" rtlCol="0">
            <a:spAutoFit/>
          </a:bodyPr>
          <a:lstStyle/>
          <a:p>
            <a:pPr>
              <a:lnSpc>
                <a:spcPct val="150000"/>
              </a:lnSpc>
            </a:pPr>
            <a:r>
              <a:rPr lang="zh-CN" altLang="en-US" sz="2000" dirty="0">
                <a:solidFill>
                  <a:schemeClr val="tx2">
                    <a:lumMod val="65000"/>
                    <a:lumOff val="35000"/>
                  </a:schemeClr>
                </a:solidFill>
              </a:rPr>
              <a:t>使用者付费</a:t>
            </a:r>
            <a:endParaRPr lang="en-US" altLang="zh-CN" sz="2000" dirty="0">
              <a:solidFill>
                <a:schemeClr val="tx2">
                  <a:lumMod val="65000"/>
                  <a:lumOff val="35000"/>
                </a:schemeClr>
              </a:solidFill>
            </a:endParaRPr>
          </a:p>
          <a:p>
            <a:pPr>
              <a:lnSpc>
                <a:spcPct val="150000"/>
              </a:lnSpc>
            </a:pPr>
            <a:r>
              <a:rPr lang="zh-CN" altLang="en-US" sz="2000" dirty="0">
                <a:solidFill>
                  <a:schemeClr val="tx2">
                    <a:lumMod val="65000"/>
                    <a:lumOff val="35000"/>
                  </a:schemeClr>
                </a:solidFill>
              </a:rPr>
              <a:t>政府付费</a:t>
            </a:r>
            <a:endParaRPr lang="en-US" altLang="zh-CN" sz="2000" dirty="0">
              <a:solidFill>
                <a:schemeClr val="tx2">
                  <a:lumMod val="65000"/>
                  <a:lumOff val="35000"/>
                </a:schemeClr>
              </a:solidFill>
            </a:endParaRPr>
          </a:p>
          <a:p>
            <a:pPr>
              <a:lnSpc>
                <a:spcPct val="150000"/>
              </a:lnSpc>
            </a:pPr>
            <a:r>
              <a:rPr lang="zh-CN" altLang="en-US" sz="2000" dirty="0">
                <a:solidFill>
                  <a:schemeClr val="tx2">
                    <a:lumMod val="65000"/>
                    <a:lumOff val="35000"/>
                  </a:schemeClr>
                </a:solidFill>
              </a:rPr>
              <a:t>可行性缺口补助</a:t>
            </a:r>
          </a:p>
        </p:txBody>
      </p:sp>
      <p:sp>
        <p:nvSpPr>
          <p:cNvPr id="31" name="文本框 30">
            <a:extLst>
              <a:ext uri="{FF2B5EF4-FFF2-40B4-BE49-F238E27FC236}">
                <a16:creationId xmlns:a16="http://schemas.microsoft.com/office/drawing/2014/main" id="{09BAF83A-FF90-4C1B-B2AA-5330D3AD5A11}"/>
              </a:ext>
            </a:extLst>
          </p:cNvPr>
          <p:cNvSpPr txBox="1"/>
          <p:nvPr/>
        </p:nvSpPr>
        <p:spPr>
          <a:xfrm>
            <a:off x="1765686" y="3186919"/>
            <a:ext cx="1470974"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dirty="0"/>
              <a:t>现金流</a:t>
            </a:r>
          </a:p>
        </p:txBody>
      </p:sp>
      <p:sp>
        <p:nvSpPr>
          <p:cNvPr id="33" name="文本框 32">
            <a:extLst>
              <a:ext uri="{FF2B5EF4-FFF2-40B4-BE49-F238E27FC236}">
                <a16:creationId xmlns:a16="http://schemas.microsoft.com/office/drawing/2014/main" id="{45D535F0-FFA3-4D7B-8C98-DCA550B5E09A}"/>
              </a:ext>
            </a:extLst>
          </p:cNvPr>
          <p:cNvSpPr txBox="1"/>
          <p:nvPr/>
        </p:nvSpPr>
        <p:spPr>
          <a:xfrm>
            <a:off x="1760538" y="4697227"/>
            <a:ext cx="2277308"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dirty="0"/>
              <a:t>经济环境</a:t>
            </a:r>
          </a:p>
        </p:txBody>
      </p:sp>
      <p:sp>
        <p:nvSpPr>
          <p:cNvPr id="34" name="左大括号 33">
            <a:extLst>
              <a:ext uri="{FF2B5EF4-FFF2-40B4-BE49-F238E27FC236}">
                <a16:creationId xmlns:a16="http://schemas.microsoft.com/office/drawing/2014/main" id="{1936A29D-FE31-4135-9DC9-461D98EB63CC}"/>
              </a:ext>
            </a:extLst>
          </p:cNvPr>
          <p:cNvSpPr/>
          <p:nvPr/>
        </p:nvSpPr>
        <p:spPr>
          <a:xfrm>
            <a:off x="3669071" y="4301678"/>
            <a:ext cx="185947" cy="1206426"/>
          </a:xfrm>
          <a:prstGeom prst="leftBrace">
            <a:avLst>
              <a:gd name="adj1" fmla="val 50242"/>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000">
              <a:solidFill>
                <a:schemeClr val="tx2">
                  <a:lumMod val="65000"/>
                  <a:lumOff val="35000"/>
                </a:schemeClr>
              </a:solidFill>
            </a:endParaRPr>
          </a:p>
        </p:txBody>
      </p:sp>
      <p:sp>
        <p:nvSpPr>
          <p:cNvPr id="35" name="文本框 34">
            <a:extLst>
              <a:ext uri="{FF2B5EF4-FFF2-40B4-BE49-F238E27FC236}">
                <a16:creationId xmlns:a16="http://schemas.microsoft.com/office/drawing/2014/main" id="{8B408FA5-DF35-4267-AF00-E3A31E272450}"/>
              </a:ext>
            </a:extLst>
          </p:cNvPr>
          <p:cNvSpPr txBox="1"/>
          <p:nvPr/>
        </p:nvSpPr>
        <p:spPr>
          <a:xfrm rot="24048">
            <a:off x="3896578" y="4147874"/>
            <a:ext cx="2090337" cy="1422441"/>
          </a:xfrm>
          <a:prstGeom prst="rect">
            <a:avLst/>
          </a:prstGeom>
          <a:noFill/>
        </p:spPr>
        <p:txBody>
          <a:bodyPr wrap="square" rtlCol="0">
            <a:spAutoFit/>
          </a:bodyPr>
          <a:lstStyle/>
          <a:p>
            <a:pPr>
              <a:lnSpc>
                <a:spcPct val="150000"/>
              </a:lnSpc>
            </a:pPr>
            <a:r>
              <a:rPr lang="zh-CN" altLang="en-US" sz="2000" dirty="0">
                <a:solidFill>
                  <a:schemeClr val="tx2">
                    <a:lumMod val="65000"/>
                    <a:lumOff val="35000"/>
                  </a:schemeClr>
                </a:solidFill>
              </a:rPr>
              <a:t>宏观经济</a:t>
            </a:r>
          </a:p>
          <a:p>
            <a:pPr>
              <a:lnSpc>
                <a:spcPct val="150000"/>
              </a:lnSpc>
            </a:pPr>
            <a:r>
              <a:rPr lang="zh-CN" altLang="en-US" sz="2000" dirty="0">
                <a:solidFill>
                  <a:schemeClr val="tx2">
                    <a:lumMod val="65000"/>
                    <a:lumOff val="35000"/>
                  </a:schemeClr>
                </a:solidFill>
              </a:rPr>
              <a:t>行业政策因素</a:t>
            </a:r>
            <a:endParaRPr lang="en-US" altLang="zh-CN" sz="2000" dirty="0">
              <a:solidFill>
                <a:schemeClr val="tx2">
                  <a:lumMod val="65000"/>
                  <a:lumOff val="35000"/>
                </a:schemeClr>
              </a:solidFill>
            </a:endParaRPr>
          </a:p>
          <a:p>
            <a:pPr>
              <a:lnSpc>
                <a:spcPct val="150000"/>
              </a:lnSpc>
            </a:pPr>
            <a:r>
              <a:rPr lang="zh-CN" altLang="en-US" sz="2000" dirty="0">
                <a:solidFill>
                  <a:schemeClr val="tx2">
                    <a:lumMod val="65000"/>
                    <a:lumOff val="35000"/>
                  </a:schemeClr>
                </a:solidFill>
              </a:rPr>
              <a:t>区域发展因素</a:t>
            </a:r>
            <a:endParaRPr lang="en-US" altLang="zh-CN" sz="2000" dirty="0">
              <a:solidFill>
                <a:schemeClr val="tx2">
                  <a:lumMod val="65000"/>
                  <a:lumOff val="35000"/>
                </a:schemeClr>
              </a:solidFill>
            </a:endParaRPr>
          </a:p>
        </p:txBody>
      </p:sp>
      <p:sp>
        <p:nvSpPr>
          <p:cNvPr id="16" name="文本框 15">
            <a:extLst>
              <a:ext uri="{FF2B5EF4-FFF2-40B4-BE49-F238E27FC236}">
                <a16:creationId xmlns:a16="http://schemas.microsoft.com/office/drawing/2014/main" id="{C8DF0AE8-3BBB-4EF3-BD99-1853E1A4E0BC}"/>
              </a:ext>
            </a:extLst>
          </p:cNvPr>
          <p:cNvSpPr txBox="1"/>
          <p:nvPr/>
        </p:nvSpPr>
        <p:spPr>
          <a:xfrm>
            <a:off x="7082983" y="2529453"/>
            <a:ext cx="3848221" cy="2796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dirty="0"/>
              <a:t>基础资产现金流匹配</a:t>
            </a:r>
            <a:endParaRPr lang="en-US" altLang="zh-CN" sz="2400" dirty="0"/>
          </a:p>
          <a:p>
            <a:pPr marL="285750" indent="-285750">
              <a:lnSpc>
                <a:spcPct val="150000"/>
              </a:lnSpc>
              <a:buFont typeface="Arial" panose="020B0604020202020204" pitchFamily="34" charset="0"/>
              <a:buChar char="•"/>
            </a:pPr>
            <a:r>
              <a:rPr lang="zh-CN" altLang="en-US" sz="2400" dirty="0"/>
              <a:t>信用增级措施有效</a:t>
            </a:r>
            <a:endParaRPr lang="en-US" altLang="zh-CN" sz="2400" dirty="0"/>
          </a:p>
          <a:p>
            <a:pPr marL="285750" indent="-285750">
              <a:lnSpc>
                <a:spcPct val="150000"/>
              </a:lnSpc>
              <a:buFont typeface="Arial" panose="020B0604020202020204" pitchFamily="34" charset="0"/>
              <a:buChar char="•"/>
            </a:pPr>
            <a:r>
              <a:rPr lang="zh-CN" altLang="en-US" sz="2400" dirty="0"/>
              <a:t>参与主体行为规范</a:t>
            </a:r>
            <a:endParaRPr lang="en-US" altLang="zh-CN" sz="2400" dirty="0"/>
          </a:p>
          <a:p>
            <a:pPr marL="285750" indent="-285750">
              <a:lnSpc>
                <a:spcPct val="150000"/>
              </a:lnSpc>
              <a:buFont typeface="Arial" panose="020B0604020202020204" pitchFamily="34" charset="0"/>
              <a:buChar char="•"/>
            </a:pPr>
            <a:r>
              <a:rPr lang="zh-CN" altLang="en-US" sz="2400" dirty="0"/>
              <a:t>违约后处理机制</a:t>
            </a:r>
            <a:endParaRPr lang="en-US" altLang="zh-CN" sz="2400" dirty="0"/>
          </a:p>
          <a:p>
            <a:pPr marL="285750" indent="-285750">
              <a:lnSpc>
                <a:spcPct val="150000"/>
              </a:lnSpc>
              <a:buFont typeface="Arial" panose="020B0604020202020204" pitchFamily="34" charset="0"/>
              <a:buChar char="•"/>
            </a:pPr>
            <a:r>
              <a:rPr lang="zh-CN" altLang="en-US" sz="2400" dirty="0"/>
              <a:t>法律和制度规范</a:t>
            </a:r>
          </a:p>
        </p:txBody>
      </p:sp>
      <p:sp>
        <p:nvSpPr>
          <p:cNvPr id="2" name="文本框 1">
            <a:extLst>
              <a:ext uri="{FF2B5EF4-FFF2-40B4-BE49-F238E27FC236}">
                <a16:creationId xmlns:a16="http://schemas.microsoft.com/office/drawing/2014/main" id="{226A0F11-6F00-4D4F-B9D2-3B63C418664D}"/>
              </a:ext>
            </a:extLst>
          </p:cNvPr>
          <p:cNvSpPr txBox="1"/>
          <p:nvPr/>
        </p:nvSpPr>
        <p:spPr>
          <a:xfrm>
            <a:off x="504524" y="6027053"/>
            <a:ext cx="3798622" cy="400110"/>
          </a:xfrm>
          <a:prstGeom prst="rect">
            <a:avLst/>
          </a:prstGeom>
          <a:noFill/>
        </p:spPr>
        <p:txBody>
          <a:bodyPr wrap="square" rtlCol="0">
            <a:spAutoFit/>
          </a:bodyPr>
          <a:lstStyle/>
          <a:p>
            <a:r>
              <a:rPr lang="zh-CN" altLang="en-US" sz="2000" b="1" dirty="0">
                <a:solidFill>
                  <a:schemeClr val="tx2"/>
                </a:solidFill>
                <a:latin typeface="微软雅黑" panose="020B0503020204020204" pitchFamily="34" charset="-122"/>
                <a:ea typeface="微软雅黑" panose="020B0503020204020204" pitchFamily="34" charset="-122"/>
              </a:rPr>
              <a:t>国资委：严控</a:t>
            </a:r>
            <a:r>
              <a:rPr lang="en-US" altLang="zh-CN" sz="2000" b="1" dirty="0">
                <a:solidFill>
                  <a:schemeClr val="tx2"/>
                </a:solidFill>
                <a:latin typeface="微软雅黑" panose="020B0503020204020204" pitchFamily="34" charset="-122"/>
                <a:ea typeface="微软雅黑" panose="020B0503020204020204" pitchFamily="34" charset="-122"/>
              </a:rPr>
              <a:t>PPP</a:t>
            </a:r>
            <a:r>
              <a:rPr lang="zh-CN" altLang="en-US" sz="2000" b="1" dirty="0">
                <a:solidFill>
                  <a:schemeClr val="tx2"/>
                </a:solidFill>
                <a:latin typeface="微软雅黑" panose="020B0503020204020204" pitchFamily="34" charset="-122"/>
                <a:ea typeface="微软雅黑" panose="020B0503020204020204" pitchFamily="34" charset="-122"/>
              </a:rPr>
              <a:t>等高风险业务</a:t>
            </a:r>
          </a:p>
        </p:txBody>
      </p:sp>
    </p:spTree>
    <p:extLst>
      <p:ext uri="{BB962C8B-B14F-4D97-AF65-F5344CB8AC3E}">
        <p14:creationId xmlns:p14="http://schemas.microsoft.com/office/powerpoint/2010/main" val="3257321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a:extLst>
              <a:ext uri="{FF2B5EF4-FFF2-40B4-BE49-F238E27FC236}">
                <a16:creationId xmlns:a16="http://schemas.microsoft.com/office/drawing/2014/main" id="{1BC9CD31-C35F-4C89-A7C6-AE5363ACCFDC}"/>
              </a:ext>
            </a:extLst>
          </p:cNvPr>
          <p:cNvCxnSpPr>
            <a:cxnSpLocks/>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0479E1F-E2FD-4462-8E60-25F721252800}"/>
              </a:ext>
            </a:extLst>
          </p:cNvPr>
          <p:cNvCxnSpPr>
            <a:cxnSpLocks/>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标题 31">
            <a:extLst>
              <a:ext uri="{FF2B5EF4-FFF2-40B4-BE49-F238E27FC236}">
                <a16:creationId xmlns:a16="http://schemas.microsoft.com/office/drawing/2014/main" id="{3865ACDC-2796-4C29-90A7-A89AF2926CA7}"/>
              </a:ext>
            </a:extLst>
          </p:cNvPr>
          <p:cNvSpPr txBox="1">
            <a:spLocks/>
          </p:cNvSpPr>
          <p:nvPr/>
        </p:nvSpPr>
        <p:spPr>
          <a:xfrm>
            <a:off x="597866" y="495734"/>
            <a:ext cx="3756156"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PPP+ABS</a:t>
            </a:r>
            <a:r>
              <a:rPr lang="zh-CN" altLang="en-US" dirty="0"/>
              <a:t>思考建议</a:t>
            </a:r>
          </a:p>
        </p:txBody>
      </p:sp>
      <p:sp>
        <p:nvSpPr>
          <p:cNvPr id="4" name="文本框 3">
            <a:extLst>
              <a:ext uri="{FF2B5EF4-FFF2-40B4-BE49-F238E27FC236}">
                <a16:creationId xmlns:a16="http://schemas.microsoft.com/office/drawing/2014/main" id="{3F78F5B0-E5D0-482E-993E-E6A0CAEB3D62}"/>
              </a:ext>
            </a:extLst>
          </p:cNvPr>
          <p:cNvSpPr txBox="1"/>
          <p:nvPr/>
        </p:nvSpPr>
        <p:spPr>
          <a:xfrm>
            <a:off x="597866" y="1496698"/>
            <a:ext cx="4924329"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PPP+</a:t>
            </a:r>
            <a:r>
              <a:rPr lang="zh-CN" altLang="en-US" sz="3200" dirty="0">
                <a:latin typeface="微软雅黑" panose="020B0503020204020204" pitchFamily="34" charset="-122"/>
                <a:ea typeface="微软雅黑" panose="020B0503020204020204" pitchFamily="34" charset="-122"/>
              </a:rPr>
              <a:t>基础设施</a:t>
            </a:r>
            <a:r>
              <a:rPr lang="en-US" altLang="zh-CN" sz="3200" dirty="0">
                <a:latin typeface="微软雅黑" panose="020B0503020204020204" pitchFamily="34" charset="-122"/>
                <a:ea typeface="微软雅黑" panose="020B0503020204020204" pitchFamily="34" charset="-122"/>
              </a:rPr>
              <a:t>REITs</a:t>
            </a:r>
            <a:endParaRPr lang="zh-CN" altLang="en-US" sz="32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5970DCD-FE01-4C15-97AB-EE4FA824E1D7}"/>
              </a:ext>
            </a:extLst>
          </p:cNvPr>
          <p:cNvSpPr txBox="1"/>
          <p:nvPr/>
        </p:nvSpPr>
        <p:spPr>
          <a:xfrm>
            <a:off x="5329246" y="552430"/>
            <a:ext cx="5957879" cy="892552"/>
          </a:xfrm>
          <a:prstGeom prst="rect">
            <a:avLst/>
          </a:prstGeom>
          <a:noFill/>
        </p:spPr>
        <p:txBody>
          <a:bodyPr wrap="square" rtlCol="0">
            <a:spAutoFit/>
          </a:bodyPr>
          <a:lstStyle/>
          <a:p>
            <a:pPr algn="r"/>
            <a:r>
              <a:rPr lang="en-US" altLang="zh-CN" sz="2800" dirty="0">
                <a:latin typeface="微软雅黑" panose="020B0503020204020204" pitchFamily="34" charset="-122"/>
                <a:ea typeface="微软雅黑" panose="020B0503020204020204" pitchFamily="34" charset="-122"/>
              </a:rPr>
              <a:t>REITs</a:t>
            </a:r>
            <a:r>
              <a:rPr lang="zh-CN" altLang="en-US" sz="2800" dirty="0">
                <a:latin typeface="微软雅黑" panose="020B0503020204020204" pitchFamily="34" charset="-122"/>
                <a:ea typeface="微软雅黑" panose="020B0503020204020204" pitchFamily="34" charset="-122"/>
              </a:rPr>
              <a:t>，</a:t>
            </a:r>
            <a:r>
              <a:rPr lang="zh-CN" altLang="en-US" sz="2800" dirty="0"/>
              <a:t>房地产信托投资基金</a:t>
            </a:r>
            <a:endParaRPr lang="en-US" altLang="zh-CN" sz="2800" dirty="0"/>
          </a:p>
          <a:p>
            <a:pPr algn="r"/>
            <a:r>
              <a:rPr lang="en-US" altLang="zh-CN" sz="2400" dirty="0">
                <a:latin typeface="微软雅黑" panose="020B0503020204020204" pitchFamily="34" charset="-122"/>
                <a:ea typeface="微软雅黑" panose="020B0503020204020204" pitchFamily="34" charset="-122"/>
              </a:rPr>
              <a:t>Real Estate Investment Trusts</a:t>
            </a:r>
            <a:endParaRPr lang="zh-CN" altLang="en-US"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CA61F17D-E017-44C0-8B0E-5E12C03A741D}"/>
              </a:ext>
            </a:extLst>
          </p:cNvPr>
          <p:cNvPicPr>
            <a:picLocks noChangeAspect="1"/>
          </p:cNvPicPr>
          <p:nvPr/>
        </p:nvPicPr>
        <p:blipFill rotWithShape="1">
          <a:blip r:embed="rId2"/>
          <a:srcRect r="2710"/>
          <a:stretch/>
        </p:blipFill>
        <p:spPr>
          <a:xfrm>
            <a:off x="340514" y="2081473"/>
            <a:ext cx="5755486" cy="4382112"/>
          </a:xfrm>
          <a:prstGeom prst="rect">
            <a:avLst/>
          </a:prstGeom>
        </p:spPr>
      </p:pic>
      <p:pic>
        <p:nvPicPr>
          <p:cNvPr id="13" name="图片 12">
            <a:extLst>
              <a:ext uri="{FF2B5EF4-FFF2-40B4-BE49-F238E27FC236}">
                <a16:creationId xmlns:a16="http://schemas.microsoft.com/office/drawing/2014/main" id="{E6E8C826-B430-4D1D-81DE-20BCDC69E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352" y="2081473"/>
            <a:ext cx="4889624" cy="4224092"/>
          </a:xfrm>
          <a:prstGeom prst="rect">
            <a:avLst/>
          </a:prstGeom>
        </p:spPr>
      </p:pic>
      <p:sp>
        <p:nvSpPr>
          <p:cNvPr id="39" name="文本框 38">
            <a:extLst>
              <a:ext uri="{FF2B5EF4-FFF2-40B4-BE49-F238E27FC236}">
                <a16:creationId xmlns:a16="http://schemas.microsoft.com/office/drawing/2014/main" id="{25040358-07D4-4F38-8397-341B7AD1E445}"/>
              </a:ext>
            </a:extLst>
          </p:cNvPr>
          <p:cNvSpPr txBox="1"/>
          <p:nvPr/>
        </p:nvSpPr>
        <p:spPr>
          <a:xfrm>
            <a:off x="8158187" y="1675186"/>
            <a:ext cx="3219425" cy="400110"/>
          </a:xfrm>
          <a:prstGeom prst="rect">
            <a:avLst/>
          </a:prstGeom>
          <a:noFill/>
        </p:spPr>
        <p:txBody>
          <a:bodyPr wrap="square">
            <a:spAutoFit/>
          </a:bodyPr>
          <a:lstStyle/>
          <a:p>
            <a:pPr algn="r"/>
            <a:r>
              <a:rPr lang="zh-CN" altLang="en-US" sz="2000" dirty="0"/>
              <a:t>公募基金</a:t>
            </a:r>
            <a:r>
              <a:rPr lang="en-US" altLang="zh-CN" sz="2000" dirty="0"/>
              <a:t>+ABS</a:t>
            </a:r>
            <a:r>
              <a:rPr lang="zh-CN" altLang="en-US" sz="2000" dirty="0"/>
              <a:t>的双层结构</a:t>
            </a:r>
          </a:p>
        </p:txBody>
      </p:sp>
    </p:spTree>
    <p:extLst>
      <p:ext uri="{BB962C8B-B14F-4D97-AF65-F5344CB8AC3E}">
        <p14:creationId xmlns:p14="http://schemas.microsoft.com/office/powerpoint/2010/main" val="3435752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18F4086-835B-4BBE-AEAE-E6BD2EB88989}"/>
              </a:ext>
            </a:extLst>
          </p:cNvPr>
          <p:cNvSpPr txBox="1"/>
          <p:nvPr/>
        </p:nvSpPr>
        <p:spPr>
          <a:xfrm rot="16200000">
            <a:off x="6394882" y="4862258"/>
            <a:ext cx="151836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600" normalizeH="0" baseline="0" noProof="0" dirty="0">
                <a:ln>
                  <a:noFill/>
                </a:ln>
                <a:solidFill>
                  <a:prstClr val="black">
                    <a:alpha val="10000"/>
                  </a:prstClr>
                </a:solidFill>
                <a:effectLst/>
                <a:uLnTx/>
                <a:uFillTx/>
                <a:latin typeface="Arial"/>
                <a:ea typeface="微软雅黑"/>
                <a:cs typeface="+mn-cs"/>
              </a:rPr>
              <a:t>2021</a:t>
            </a:r>
            <a:endParaRPr kumimoji="0" lang="zh-CN" altLang="en-US" sz="3600" b="0" i="0" u="none" strike="noStrike" kern="1200" cap="none" spc="600" normalizeH="0" baseline="0" noProof="0" dirty="0">
              <a:ln>
                <a:noFill/>
              </a:ln>
              <a:solidFill>
                <a:prstClr val="black">
                  <a:alpha val="10000"/>
                </a:prstClr>
              </a:solidFill>
              <a:effectLst/>
              <a:uLnTx/>
              <a:uFillTx/>
              <a:latin typeface="Arial"/>
              <a:ea typeface="微软雅黑"/>
              <a:cs typeface="+mn-cs"/>
            </a:endParaRPr>
          </a:p>
        </p:txBody>
      </p:sp>
      <p:pic>
        <p:nvPicPr>
          <p:cNvPr id="8" name="图片占位符 7" descr="图片包含 天空, 水, 户外, 船&#10;&#10;描述已自动生成">
            <a:extLst>
              <a:ext uri="{FF2B5EF4-FFF2-40B4-BE49-F238E27FC236}">
                <a16:creationId xmlns:a16="http://schemas.microsoft.com/office/drawing/2014/main" id="{44509C2B-7FD1-424A-8D19-1B9C860B482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0048" r="30048"/>
          <a:stretch>
            <a:fillRect/>
          </a:stretch>
        </p:blipFill>
        <p:spPr/>
      </p:pic>
      <p:sp>
        <p:nvSpPr>
          <p:cNvPr id="3" name="文本占位符 2">
            <a:extLst>
              <a:ext uri="{FF2B5EF4-FFF2-40B4-BE49-F238E27FC236}">
                <a16:creationId xmlns:a16="http://schemas.microsoft.com/office/drawing/2014/main" id="{B7D05DAD-ABC1-46C3-BE2D-C56C6E40E978}"/>
              </a:ext>
            </a:extLst>
          </p:cNvPr>
          <p:cNvSpPr>
            <a:spLocks noGrp="1"/>
          </p:cNvSpPr>
          <p:nvPr>
            <p:ph type="body" sz="quarter" idx="11"/>
          </p:nvPr>
        </p:nvSpPr>
        <p:spPr>
          <a:xfrm>
            <a:off x="600816" y="2032114"/>
            <a:ext cx="5315879" cy="1077218"/>
          </a:xfrm>
        </p:spPr>
        <p:txBody>
          <a:bodyPr/>
          <a:lstStyle/>
          <a:p>
            <a:pPr>
              <a:lnSpc>
                <a:spcPct val="80000"/>
              </a:lnSpc>
            </a:pPr>
            <a:r>
              <a:rPr lang="en-US" altLang="zh-CN" sz="8000" dirty="0"/>
              <a:t>Thank you</a:t>
            </a:r>
            <a:endParaRPr lang="zh-CN" altLang="en-US" sz="8000" dirty="0"/>
          </a:p>
        </p:txBody>
      </p:sp>
      <p:sp>
        <p:nvSpPr>
          <p:cNvPr id="12" name="文本占位符 2">
            <a:extLst>
              <a:ext uri="{FF2B5EF4-FFF2-40B4-BE49-F238E27FC236}">
                <a16:creationId xmlns:a16="http://schemas.microsoft.com/office/drawing/2014/main" id="{A810A242-F479-4B38-82E3-D47FF14111E3}"/>
              </a:ext>
            </a:extLst>
          </p:cNvPr>
          <p:cNvSpPr txBox="1">
            <a:spLocks/>
          </p:cNvSpPr>
          <p:nvPr/>
        </p:nvSpPr>
        <p:spPr>
          <a:xfrm>
            <a:off x="1651635" y="3413513"/>
            <a:ext cx="4647426" cy="978729"/>
          </a:xfrm>
          <a:prstGeom prst="rect">
            <a:avLst/>
          </a:prstGeom>
        </p:spPr>
        <p:txBody>
          <a:bodyPr wrap="none">
            <a:spAutoFit/>
          </a:bodyPr>
          <a:lstStyle>
            <a:lvl1pPr marL="0" indent="0" algn="l" defTabSz="914400" rtl="0" eaLnBrk="1" latinLnBrk="0" hangingPunct="1">
              <a:lnSpc>
                <a:spcPct val="60000"/>
              </a:lnSpc>
              <a:spcBef>
                <a:spcPts val="1000"/>
              </a:spcBef>
              <a:buFont typeface="Arial" panose="020B0604020202020204" pitchFamily="34" charset="0"/>
              <a:buNone/>
              <a:defRPr sz="48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7200" b="0" dirty="0"/>
              <a:t>感 谢 倾 听</a:t>
            </a:r>
          </a:p>
        </p:txBody>
      </p:sp>
    </p:spTree>
    <p:extLst>
      <p:ext uri="{BB962C8B-B14F-4D97-AF65-F5344CB8AC3E}">
        <p14:creationId xmlns:p14="http://schemas.microsoft.com/office/powerpoint/2010/main" val="17303521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C03EBF6-493D-4438-9E14-73BF1549C571}"/>
              </a:ext>
            </a:extLst>
          </p:cNvPr>
          <p:cNvSpPr>
            <a:spLocks noGrp="1"/>
          </p:cNvSpPr>
          <p:nvPr>
            <p:ph type="body" sz="quarter" idx="10"/>
          </p:nvPr>
        </p:nvSpPr>
        <p:spPr>
          <a:xfrm>
            <a:off x="3096302" y="2384548"/>
            <a:ext cx="870751" cy="757130"/>
          </a:xfrm>
        </p:spPr>
        <p:txBody>
          <a:bodyPr/>
          <a:lstStyle/>
          <a:p>
            <a:r>
              <a:rPr lang="en-US" altLang="zh-CN" dirty="0"/>
              <a:t>01</a:t>
            </a:r>
            <a:endParaRPr lang="zh-CN" altLang="en-US" dirty="0"/>
          </a:p>
        </p:txBody>
      </p:sp>
      <p:sp>
        <p:nvSpPr>
          <p:cNvPr id="2" name="标题 1">
            <a:extLst>
              <a:ext uri="{FF2B5EF4-FFF2-40B4-BE49-F238E27FC236}">
                <a16:creationId xmlns:a16="http://schemas.microsoft.com/office/drawing/2014/main" id="{27EDFC20-D7B3-46A7-88AA-B24E07CFDBEB}"/>
              </a:ext>
            </a:extLst>
          </p:cNvPr>
          <p:cNvSpPr>
            <a:spLocks noGrp="1"/>
          </p:cNvSpPr>
          <p:nvPr>
            <p:ph type="title"/>
          </p:nvPr>
        </p:nvSpPr>
        <p:spPr>
          <a:xfrm>
            <a:off x="3867728" y="2078754"/>
            <a:ext cx="2031325" cy="1200329"/>
          </a:xfrm>
        </p:spPr>
        <p:txBody>
          <a:bodyPr/>
          <a:lstStyle/>
          <a:p>
            <a:pPr>
              <a:lnSpc>
                <a:spcPct val="100000"/>
              </a:lnSpc>
            </a:pPr>
            <a:r>
              <a:rPr lang="en-US" altLang="zh-CN" dirty="0"/>
              <a:t>PPP</a:t>
            </a:r>
            <a:r>
              <a:rPr lang="zh-CN" altLang="en-US" dirty="0"/>
              <a:t>模式</a:t>
            </a:r>
            <a:br>
              <a:rPr lang="en-US" altLang="zh-CN" dirty="0"/>
            </a:br>
            <a:r>
              <a:rPr lang="zh-CN" altLang="en-US" dirty="0"/>
              <a:t>简介</a:t>
            </a:r>
          </a:p>
        </p:txBody>
      </p:sp>
    </p:spTree>
    <p:extLst>
      <p:ext uri="{BB962C8B-B14F-4D97-AF65-F5344CB8AC3E}">
        <p14:creationId xmlns:p14="http://schemas.microsoft.com/office/powerpoint/2010/main" val="2114614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825A15E9-1853-4D63-9AB4-64BF30072D75}"/>
              </a:ext>
            </a:extLst>
          </p:cNvPr>
          <p:cNvSpPr/>
          <p:nvPr/>
        </p:nvSpPr>
        <p:spPr>
          <a:xfrm>
            <a:off x="10172700" y="4590968"/>
            <a:ext cx="1323975" cy="1200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E5DDC5EF-F92F-4DAC-9C8E-A2D453ECE46B}"/>
              </a:ext>
            </a:extLst>
          </p:cNvPr>
          <p:cNvSpPr/>
          <p:nvPr/>
        </p:nvSpPr>
        <p:spPr>
          <a:xfrm>
            <a:off x="1774825" y="1242915"/>
            <a:ext cx="1323975" cy="1714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36" name="直接连接符 35">
            <a:extLst>
              <a:ext uri="{FF2B5EF4-FFF2-40B4-BE49-F238E27FC236}">
                <a16:creationId xmlns:a16="http://schemas.microsoft.com/office/drawing/2014/main" id="{1BC9CD31-C35F-4C89-A7C6-AE5363ACCFDC}"/>
              </a:ext>
            </a:extLst>
          </p:cNvPr>
          <p:cNvCxnSpPr>
            <a:cxnSpLocks/>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0479E1F-E2FD-4462-8E60-25F721252800}"/>
              </a:ext>
            </a:extLst>
          </p:cNvPr>
          <p:cNvCxnSpPr>
            <a:cxnSpLocks/>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0E0C2CE-F243-4C72-BEB4-03B50FA4FFA2}"/>
              </a:ext>
            </a:extLst>
          </p:cNvPr>
          <p:cNvSpPr txBox="1"/>
          <p:nvPr/>
        </p:nvSpPr>
        <p:spPr>
          <a:xfrm>
            <a:off x="595605" y="1314450"/>
            <a:ext cx="203132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Arial"/>
                <a:ea typeface="微软雅黑"/>
                <a:cs typeface="+mn-cs"/>
              </a:rPr>
              <a:t>PPP</a:t>
            </a:r>
            <a:r>
              <a:rPr kumimoji="0" lang="zh-CN" altLang="en-US" sz="3600" b="1" i="0" u="none" strike="noStrike" kern="1200" cap="none" spc="0" normalizeH="0" baseline="0" noProof="0" dirty="0">
                <a:ln>
                  <a:noFill/>
                </a:ln>
                <a:solidFill>
                  <a:prstClr val="black"/>
                </a:solidFill>
                <a:effectLst/>
                <a:uLnTx/>
                <a:uFillTx/>
                <a:latin typeface="Arial"/>
                <a:ea typeface="微软雅黑"/>
                <a:cs typeface="+mn-cs"/>
              </a:rPr>
              <a:t>定义</a:t>
            </a:r>
            <a:endParaRPr kumimoji="0" lang="en-US" altLang="zh-CN" sz="3600" b="1"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CA5048FE-1B0D-461B-8866-FCCEE542C958}"/>
              </a:ext>
            </a:extLst>
          </p:cNvPr>
          <p:cNvGrpSpPr/>
          <p:nvPr/>
        </p:nvGrpSpPr>
        <p:grpSpPr>
          <a:xfrm>
            <a:off x="695325" y="6292750"/>
            <a:ext cx="10801350" cy="3266"/>
            <a:chOff x="695325" y="6292750"/>
            <a:chExt cx="10801350" cy="3266"/>
          </a:xfrm>
        </p:grpSpPr>
        <p:cxnSp>
          <p:nvCxnSpPr>
            <p:cNvPr id="31" name="直接连接符 30">
              <a:extLst>
                <a:ext uri="{FF2B5EF4-FFF2-40B4-BE49-F238E27FC236}">
                  <a16:creationId xmlns:a16="http://schemas.microsoft.com/office/drawing/2014/main" id="{22EBDFC0-3458-4DDC-8F51-A56DFE493F89}"/>
                </a:ext>
              </a:extLst>
            </p:cNvPr>
            <p:cNvCxnSpPr>
              <a:cxnSpLocks/>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12F9653-2F86-49C1-A5B2-97D97B65E2A1}"/>
                </a:ext>
              </a:extLst>
            </p:cNvPr>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id="{6EEFB409-C9B7-47CE-9B8F-A3D7806693B9}"/>
              </a:ext>
            </a:extLst>
          </p:cNvPr>
          <p:cNvSpPr/>
          <p:nvPr/>
        </p:nvSpPr>
        <p:spPr>
          <a:xfrm>
            <a:off x="3167422" y="512989"/>
            <a:ext cx="7667265" cy="1135054"/>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PPP</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Public-Private Partnership</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a:t>
            </a: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rPr>
              <a:t>即公私合伙制，</a:t>
            </a:r>
            <a:endPar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rPr>
              <a:t>在我国被译为</a:t>
            </a:r>
            <a:r>
              <a:rPr lang="zh-CN" altLang="en-US" sz="2400" b="1" dirty="0">
                <a:solidFill>
                  <a:schemeClr val="bg2">
                    <a:lumMod val="50000"/>
                  </a:schemeClr>
                </a:solidFill>
                <a:latin typeface="微软雅黑" panose="020B0503020204020204" pitchFamily="34" charset="-122"/>
                <a:ea typeface="微软雅黑" panose="020B0503020204020204" pitchFamily="34" charset="-122"/>
              </a:rPr>
              <a:t>政府</a:t>
            </a:r>
            <a:r>
              <a:rPr lang="zh-CN" altLang="en-US" sz="2400" b="1" dirty="0">
                <a:solidFill>
                  <a:prstClr val="black">
                    <a:lumMod val="75000"/>
                    <a:lumOff val="25000"/>
                  </a:prstClr>
                </a:solidFill>
                <a:latin typeface="微软雅黑" panose="020B0503020204020204" pitchFamily="34" charset="-122"/>
                <a:ea typeface="微软雅黑" panose="020B0503020204020204" pitchFamily="34" charset="-122"/>
              </a:rPr>
              <a:t>和</a:t>
            </a:r>
            <a:r>
              <a:rPr lang="zh-CN" altLang="en-US" sz="2400" b="1" dirty="0">
                <a:solidFill>
                  <a:schemeClr val="bg2">
                    <a:lumMod val="50000"/>
                  </a:schemeClr>
                </a:solidFill>
                <a:latin typeface="微软雅黑" panose="020B0503020204020204" pitchFamily="34" charset="-122"/>
                <a:ea typeface="微软雅黑" panose="020B0503020204020204" pitchFamily="34" charset="-122"/>
              </a:rPr>
              <a:t>社会资本</a:t>
            </a:r>
            <a:r>
              <a:rPr lang="zh-CN" altLang="en-US" sz="2400" b="1" dirty="0">
                <a:solidFill>
                  <a:prstClr val="black">
                    <a:lumMod val="75000"/>
                    <a:lumOff val="25000"/>
                  </a:prstClr>
                </a:solidFill>
                <a:latin typeface="微软雅黑" panose="020B0503020204020204" pitchFamily="34" charset="-122"/>
                <a:ea typeface="微软雅黑" panose="020B0503020204020204" pitchFamily="34" charset="-122"/>
              </a:rPr>
              <a:t>合作</a:t>
            </a: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rPr>
              <a:t>。</a:t>
            </a:r>
            <a:endPar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18926632-0850-4153-BE1D-D2CE20295BFF}"/>
              </a:ext>
            </a:extLst>
          </p:cNvPr>
          <p:cNvSpPr/>
          <p:nvPr/>
        </p:nvSpPr>
        <p:spPr>
          <a:xfrm>
            <a:off x="698593" y="5299052"/>
            <a:ext cx="84230" cy="187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6" name="图片占位符 5">
            <a:extLst>
              <a:ext uri="{FF2B5EF4-FFF2-40B4-BE49-F238E27FC236}">
                <a16:creationId xmlns:a16="http://schemas.microsoft.com/office/drawing/2014/main" id="{F7B2A7E2-E0D0-4315-AD66-3FD69B93C4B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480202" y="3494191"/>
            <a:ext cx="2886281" cy="2258514"/>
          </a:xfrm>
        </p:spPr>
      </p:pic>
      <p:sp>
        <p:nvSpPr>
          <p:cNvPr id="3" name="文本框 2">
            <a:extLst>
              <a:ext uri="{FF2B5EF4-FFF2-40B4-BE49-F238E27FC236}">
                <a16:creationId xmlns:a16="http://schemas.microsoft.com/office/drawing/2014/main" id="{A8D97A4F-BA2F-4344-961E-36BAB76E0EBF}"/>
              </a:ext>
            </a:extLst>
          </p:cNvPr>
          <p:cNvSpPr txBox="1"/>
          <p:nvPr/>
        </p:nvSpPr>
        <p:spPr>
          <a:xfrm>
            <a:off x="8344984" y="1195805"/>
            <a:ext cx="294214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事业单位和社会资本</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政府和事业单位、国企</a:t>
            </a:r>
            <a:endParaRPr lang="en-US" altLang="zh-CN" dirty="0">
              <a:latin typeface="微软雅黑 Light" panose="020B0502040204020203" pitchFamily="34" charset="-122"/>
              <a:ea typeface="微软雅黑 Light" panose="020B0502040204020203" pitchFamily="34" charset="-122"/>
            </a:endParaRPr>
          </a:p>
        </p:txBody>
      </p:sp>
      <p:grpSp>
        <p:nvGrpSpPr>
          <p:cNvPr id="5" name="组合 4">
            <a:extLst>
              <a:ext uri="{FF2B5EF4-FFF2-40B4-BE49-F238E27FC236}">
                <a16:creationId xmlns:a16="http://schemas.microsoft.com/office/drawing/2014/main" id="{46E2ADED-2B9B-41DB-9F50-E6122D846471}"/>
              </a:ext>
            </a:extLst>
          </p:cNvPr>
          <p:cNvGrpSpPr/>
          <p:nvPr/>
        </p:nvGrpSpPr>
        <p:grpSpPr>
          <a:xfrm>
            <a:off x="3760882" y="1986542"/>
            <a:ext cx="7439684" cy="4192943"/>
            <a:chOff x="3806150" y="1831417"/>
            <a:chExt cx="7439684" cy="4192943"/>
          </a:xfrm>
        </p:grpSpPr>
        <p:sp>
          <p:nvSpPr>
            <p:cNvPr id="17" name="文本框 16">
              <a:extLst>
                <a:ext uri="{FF2B5EF4-FFF2-40B4-BE49-F238E27FC236}">
                  <a16:creationId xmlns:a16="http://schemas.microsoft.com/office/drawing/2014/main" id="{9F3AAD62-BD7C-47C8-91CA-E77C642EE9F4}"/>
                </a:ext>
              </a:extLst>
            </p:cNvPr>
            <p:cNvSpPr txBox="1"/>
            <p:nvPr/>
          </p:nvSpPr>
          <p:spPr>
            <a:xfrm>
              <a:off x="3806150" y="1831417"/>
              <a:ext cx="7439684" cy="4192943"/>
            </a:xfrm>
            <a:prstGeom prst="rect">
              <a:avLst/>
            </a:prstGeom>
            <a:noFill/>
          </p:spPr>
          <p:txBody>
            <a:bodyPr wrap="square">
              <a:spAutoFit/>
            </a:bodyPr>
            <a:lstStyle/>
            <a:p>
              <a:pPr defTabSz="457200">
                <a:lnSpc>
                  <a:spcPct val="150000"/>
                </a:lnSpc>
                <a:defRPr/>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发改委：指</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政府</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为增强</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rPr>
                <a:t>公共产品和服务</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供给能力、提高供给效率，通过特许经营、购买服务、股权合作等方式，与</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社会资本</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建立的</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rPr>
                <a:t>利益共享、风险分担</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及</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rPr>
                <a:t>长期合作</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关系。</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defTabSz="457200">
                <a:lnSpc>
                  <a:spcPct val="150000"/>
                </a:lnSpc>
                <a:defRPr/>
              </a:pP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defTabSz="457200">
                <a:lnSpc>
                  <a:spcPct val="150000"/>
                </a:lnSpc>
                <a:defRPr/>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财政部：指在</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rPr>
                <a:t>基础设施及公共服务</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领域建立的一种</a:t>
              </a: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rPr>
                <a:t>长期合作</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关系。一般由</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社会资本</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承担设计、建设、运营、维护基础设施的大部分工作，并通过“使用者付费”及必要的“政府付费”获得合理的投资回报，</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政府部门</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负责基础设施及公共服务价格和质量监管，以保证公共利益最大化。</a:t>
              </a:r>
            </a:p>
          </p:txBody>
        </p:sp>
        <p:sp>
          <p:nvSpPr>
            <p:cNvPr id="4" name="文本框 3">
              <a:extLst>
                <a:ext uri="{FF2B5EF4-FFF2-40B4-BE49-F238E27FC236}">
                  <a16:creationId xmlns:a16="http://schemas.microsoft.com/office/drawing/2014/main" id="{7C354C67-871B-4B35-AEA9-0EDFF7F9570B}"/>
                </a:ext>
              </a:extLst>
            </p:cNvPr>
            <p:cNvSpPr txBox="1"/>
            <p:nvPr/>
          </p:nvSpPr>
          <p:spPr>
            <a:xfrm>
              <a:off x="9310531" y="3494191"/>
              <a:ext cx="1373816" cy="369332"/>
            </a:xfrm>
            <a:prstGeom prst="rect">
              <a:avLst/>
            </a:prstGeom>
            <a:noFill/>
          </p:spPr>
          <p:txBody>
            <a:bodyPr wrap="square" rtlCol="0">
              <a:spAutoFit/>
            </a:bodyPr>
            <a:lstStyle/>
            <a:p>
              <a:pPr algn="ctr"/>
              <a:r>
                <a:rPr lang="en-US" altLang="zh-CN" dirty="0">
                  <a:latin typeface="微软雅黑 Light" panose="020B0502040204020203" pitchFamily="34" charset="-122"/>
                  <a:ea typeface="微软雅黑 Light" panose="020B0502040204020203" pitchFamily="34" charset="-122"/>
                </a:rPr>
                <a:t>10-30</a:t>
              </a:r>
              <a:r>
                <a:rPr lang="zh-CN" altLang="en-US" dirty="0">
                  <a:latin typeface="微软雅黑 Light" panose="020B0502040204020203" pitchFamily="34" charset="-122"/>
                  <a:ea typeface="微软雅黑 Light" panose="020B0502040204020203" pitchFamily="34" charset="-122"/>
                </a:rPr>
                <a:t>年</a:t>
              </a:r>
            </a:p>
          </p:txBody>
        </p:sp>
      </p:grpSp>
    </p:spTree>
    <p:extLst>
      <p:ext uri="{BB962C8B-B14F-4D97-AF65-F5344CB8AC3E}">
        <p14:creationId xmlns:p14="http://schemas.microsoft.com/office/powerpoint/2010/main" val="2766664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a:extLst>
              <a:ext uri="{FF2B5EF4-FFF2-40B4-BE49-F238E27FC236}">
                <a16:creationId xmlns:a16="http://schemas.microsoft.com/office/drawing/2014/main" id="{BC677D39-08EB-4327-A2FE-434667ED2AEA}"/>
              </a:ext>
            </a:extLst>
          </p:cNvPr>
          <p:cNvCxnSpPr>
            <a:cxnSpLocks/>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F9B70CA-FAAF-4741-BE8A-D8892675F7A1}"/>
              </a:ext>
            </a:extLst>
          </p:cNvPr>
          <p:cNvCxnSpPr>
            <a:cxnSpLocks/>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标题 31">
            <a:extLst>
              <a:ext uri="{FF2B5EF4-FFF2-40B4-BE49-F238E27FC236}">
                <a16:creationId xmlns:a16="http://schemas.microsoft.com/office/drawing/2014/main" id="{4A5A3E87-970E-4372-884F-39D4AC3D03A1}"/>
              </a:ext>
            </a:extLst>
          </p:cNvPr>
          <p:cNvSpPr txBox="1">
            <a:spLocks/>
          </p:cNvSpPr>
          <p:nvPr/>
        </p:nvSpPr>
        <p:spPr>
          <a:xfrm>
            <a:off x="597866" y="495734"/>
            <a:ext cx="3469219"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zh-CN" altLang="en-US" dirty="0"/>
              <a:t>我国</a:t>
            </a:r>
            <a:r>
              <a:rPr lang="af-ZA" altLang="zh-CN" dirty="0"/>
              <a:t>PPP</a:t>
            </a:r>
            <a:r>
              <a:rPr lang="zh-CN" altLang="en-US" dirty="0"/>
              <a:t>发展现状</a:t>
            </a:r>
          </a:p>
        </p:txBody>
      </p:sp>
      <p:sp>
        <p:nvSpPr>
          <p:cNvPr id="33" name="文本框 32">
            <a:extLst>
              <a:ext uri="{FF2B5EF4-FFF2-40B4-BE49-F238E27FC236}">
                <a16:creationId xmlns:a16="http://schemas.microsoft.com/office/drawing/2014/main" id="{D6BD826D-E1F2-4160-ADF1-79C58F8325AE}"/>
              </a:ext>
            </a:extLst>
          </p:cNvPr>
          <p:cNvSpPr txBox="1"/>
          <p:nvPr/>
        </p:nvSpPr>
        <p:spPr>
          <a:xfrm>
            <a:off x="0" y="6488668"/>
            <a:ext cx="12154276" cy="369332"/>
          </a:xfrm>
          <a:prstGeom prst="rect">
            <a:avLst/>
          </a:prstGeom>
          <a:noFill/>
        </p:spPr>
        <p:txBody>
          <a:bodyPr wrap="square">
            <a:spAutoFit/>
          </a:bodyPr>
          <a:lstStyle/>
          <a:p>
            <a:r>
              <a:rPr lang="zh-CN" altLang="en-US" dirty="0">
                <a:solidFill>
                  <a:schemeClr val="bg1">
                    <a:lumMod val="50000"/>
                  </a:schemeClr>
                </a:solidFill>
              </a:rPr>
              <a:t>数据来源：财政部政府和社会资本合作中心</a:t>
            </a:r>
          </a:p>
        </p:txBody>
      </p:sp>
      <p:pic>
        <p:nvPicPr>
          <p:cNvPr id="3" name="图片 2">
            <a:extLst>
              <a:ext uri="{FF2B5EF4-FFF2-40B4-BE49-F238E27FC236}">
                <a16:creationId xmlns:a16="http://schemas.microsoft.com/office/drawing/2014/main" id="{CDEACC8C-2A01-4BFB-A5B5-DA87596526B7}"/>
              </a:ext>
            </a:extLst>
          </p:cNvPr>
          <p:cNvPicPr>
            <a:picLocks noChangeAspect="1"/>
          </p:cNvPicPr>
          <p:nvPr/>
        </p:nvPicPr>
        <p:blipFill>
          <a:blip r:embed="rId2"/>
          <a:stretch>
            <a:fillRect/>
          </a:stretch>
        </p:blipFill>
        <p:spPr>
          <a:xfrm>
            <a:off x="284622" y="2598328"/>
            <a:ext cx="5750390" cy="3225044"/>
          </a:xfrm>
          <a:prstGeom prst="rect">
            <a:avLst/>
          </a:prstGeom>
        </p:spPr>
      </p:pic>
      <p:pic>
        <p:nvPicPr>
          <p:cNvPr id="5" name="图片 4">
            <a:extLst>
              <a:ext uri="{FF2B5EF4-FFF2-40B4-BE49-F238E27FC236}">
                <a16:creationId xmlns:a16="http://schemas.microsoft.com/office/drawing/2014/main" id="{785524CB-CCD3-41FA-B848-04DABDFD4CB6}"/>
              </a:ext>
            </a:extLst>
          </p:cNvPr>
          <p:cNvPicPr>
            <a:picLocks noChangeAspect="1"/>
          </p:cNvPicPr>
          <p:nvPr/>
        </p:nvPicPr>
        <p:blipFill>
          <a:blip r:embed="rId3"/>
          <a:stretch>
            <a:fillRect/>
          </a:stretch>
        </p:blipFill>
        <p:spPr>
          <a:xfrm>
            <a:off x="6035012" y="2598328"/>
            <a:ext cx="6119264" cy="3225017"/>
          </a:xfrm>
          <a:prstGeom prst="rect">
            <a:avLst/>
          </a:prstGeom>
        </p:spPr>
      </p:pic>
      <p:sp>
        <p:nvSpPr>
          <p:cNvPr id="6" name="文本框 5">
            <a:extLst>
              <a:ext uri="{FF2B5EF4-FFF2-40B4-BE49-F238E27FC236}">
                <a16:creationId xmlns:a16="http://schemas.microsoft.com/office/drawing/2014/main" id="{01B04DA1-04E4-46D5-B90D-B7D8F6ABBA99}"/>
              </a:ext>
            </a:extLst>
          </p:cNvPr>
          <p:cNvSpPr txBox="1"/>
          <p:nvPr/>
        </p:nvSpPr>
        <p:spPr>
          <a:xfrm>
            <a:off x="1167284" y="5992934"/>
            <a:ext cx="4253774"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2014</a:t>
            </a:r>
            <a:r>
              <a:rPr lang="zh-CN" altLang="en-US" dirty="0">
                <a:latin typeface="微软雅黑" panose="020B0503020204020204" pitchFamily="34" charset="-122"/>
                <a:ea typeface="微软雅黑" panose="020B0503020204020204" pitchFamily="34" charset="-122"/>
              </a:rPr>
              <a:t>年起</a:t>
            </a:r>
            <a:r>
              <a:rPr lang="en-US" altLang="zh-CN" dirty="0">
                <a:latin typeface="微软雅黑" panose="020B0503020204020204" pitchFamily="34" charset="-122"/>
                <a:ea typeface="微软雅黑" panose="020B0503020204020204" pitchFamily="34" charset="-122"/>
              </a:rPr>
              <a:t>PPP</a:t>
            </a:r>
            <a:r>
              <a:rPr lang="zh-CN" altLang="en-US" dirty="0">
                <a:latin typeface="微软雅黑" panose="020B0503020204020204" pitchFamily="34" charset="-122"/>
                <a:ea typeface="微软雅黑" panose="020B0503020204020204" pitchFamily="34" charset="-122"/>
              </a:rPr>
              <a:t>项目累计数量和落地率</a:t>
            </a:r>
          </a:p>
        </p:txBody>
      </p:sp>
      <p:sp>
        <p:nvSpPr>
          <p:cNvPr id="12" name="文本框 11">
            <a:extLst>
              <a:ext uri="{FF2B5EF4-FFF2-40B4-BE49-F238E27FC236}">
                <a16:creationId xmlns:a16="http://schemas.microsoft.com/office/drawing/2014/main" id="{89328629-F70A-4EB0-A993-D60372E65066}"/>
              </a:ext>
            </a:extLst>
          </p:cNvPr>
          <p:cNvSpPr txBox="1"/>
          <p:nvPr/>
        </p:nvSpPr>
        <p:spPr>
          <a:xfrm>
            <a:off x="7443687" y="5992934"/>
            <a:ext cx="3301913"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2014</a:t>
            </a:r>
            <a:r>
              <a:rPr lang="zh-CN" altLang="en-US" dirty="0">
                <a:latin typeface="微软雅黑" panose="020B0503020204020204" pitchFamily="34" charset="-122"/>
                <a:ea typeface="微软雅黑" panose="020B0503020204020204" pitchFamily="34" charset="-122"/>
              </a:rPr>
              <a:t>年起</a:t>
            </a:r>
            <a:r>
              <a:rPr lang="en-US" altLang="zh-CN" dirty="0">
                <a:latin typeface="微软雅黑" panose="020B0503020204020204" pitchFamily="34" charset="-122"/>
                <a:ea typeface="微软雅黑" panose="020B0503020204020204" pitchFamily="34" charset="-122"/>
              </a:rPr>
              <a:t>PPP</a:t>
            </a:r>
            <a:r>
              <a:rPr lang="zh-CN" altLang="en-US" dirty="0">
                <a:latin typeface="微软雅黑" panose="020B0503020204020204" pitchFamily="34" charset="-122"/>
                <a:ea typeface="微软雅黑" panose="020B0503020204020204" pitchFamily="34" charset="-122"/>
              </a:rPr>
              <a:t>项目累计投资额</a:t>
            </a:r>
          </a:p>
        </p:txBody>
      </p:sp>
      <p:sp>
        <p:nvSpPr>
          <p:cNvPr id="18" name="文本框 17">
            <a:extLst>
              <a:ext uri="{FF2B5EF4-FFF2-40B4-BE49-F238E27FC236}">
                <a16:creationId xmlns:a16="http://schemas.microsoft.com/office/drawing/2014/main" id="{2BC803F9-863C-4C28-AD35-43EC7F14ACAE}"/>
              </a:ext>
            </a:extLst>
          </p:cNvPr>
          <p:cNvSpPr txBox="1"/>
          <p:nvPr/>
        </p:nvSpPr>
        <p:spPr>
          <a:xfrm>
            <a:off x="764983" y="1132895"/>
            <a:ext cx="10977362" cy="1289905"/>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2014</a:t>
            </a:r>
            <a:r>
              <a:rPr lang="zh-CN" altLang="en-US" dirty="0">
                <a:latin typeface="微软雅黑" panose="020B0503020204020204" pitchFamily="34" charset="-122"/>
                <a:ea typeface="微软雅黑" panose="020B0503020204020204" pitchFamily="34" charset="-122"/>
              </a:rPr>
              <a:t>年至</a:t>
            </a:r>
            <a:r>
              <a:rPr lang="en-US" altLang="zh-CN" dirty="0">
                <a:latin typeface="微软雅黑" panose="020B0503020204020204" pitchFamily="34" charset="-122"/>
                <a:ea typeface="微软雅黑" panose="020B0503020204020204" pitchFamily="34" charset="-122"/>
              </a:rPr>
              <a:t>2021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PPP</a:t>
            </a:r>
            <a:r>
              <a:rPr lang="zh-CN" altLang="en-US" dirty="0">
                <a:latin typeface="微软雅黑" panose="020B0503020204020204" pitchFamily="34" charset="-122"/>
                <a:ea typeface="微软雅黑" panose="020B0503020204020204" pitchFamily="34" charset="-122"/>
              </a:rPr>
              <a:t>项目累计入库（</a:t>
            </a:r>
            <a:r>
              <a:rPr lang="zh-CN" altLang="en-US" dirty="0">
                <a:effectLst/>
                <a:latin typeface="Courier New" panose="02070309020205020404" pitchFamily="49" charset="0"/>
              </a:rPr>
              <a:t>全国</a:t>
            </a:r>
            <a:r>
              <a:rPr lang="en-US" altLang="zh-CN" dirty="0">
                <a:effectLst/>
                <a:latin typeface="Times New Roman" panose="02020603050405020304" pitchFamily="18" charset="0"/>
              </a:rPr>
              <a:t>PPP</a:t>
            </a:r>
            <a:r>
              <a:rPr lang="zh-CN" altLang="en-US" dirty="0">
                <a:effectLst/>
                <a:latin typeface="Courier New" panose="02070309020205020404" pitchFamily="49" charset="0"/>
              </a:rPr>
              <a:t>综合信息平台管理库</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10,079</a:t>
            </a:r>
            <a:r>
              <a:rPr lang="zh-CN" altLang="en-US" dirty="0">
                <a:latin typeface="微软雅黑" panose="020B0503020204020204" pitchFamily="34" charset="-122"/>
                <a:ea typeface="微软雅黑" panose="020B0503020204020204" pitchFamily="34" charset="-122"/>
              </a:rPr>
              <a:t>个、投资额</a:t>
            </a:r>
            <a:r>
              <a:rPr lang="en-US" altLang="zh-CN" dirty="0">
                <a:latin typeface="微软雅黑" panose="020B0503020204020204" pitchFamily="34" charset="-122"/>
                <a:ea typeface="微软雅黑" panose="020B0503020204020204" pitchFamily="34" charset="-122"/>
              </a:rPr>
              <a:t>15.6</a:t>
            </a:r>
            <a:r>
              <a:rPr lang="zh-CN" altLang="en-US" dirty="0">
                <a:latin typeface="微软雅黑" panose="020B0503020204020204" pitchFamily="34" charset="-122"/>
                <a:ea typeface="微软雅黑" panose="020B0503020204020204" pitchFamily="34" charset="-122"/>
              </a:rPr>
              <a:t>万亿元。</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累计签约落地项目</a:t>
            </a:r>
            <a:r>
              <a:rPr lang="en-US" altLang="zh-CN" dirty="0">
                <a:latin typeface="微软雅黑" panose="020B0503020204020204" pitchFamily="34" charset="-122"/>
                <a:ea typeface="微软雅黑" panose="020B0503020204020204" pitchFamily="34" charset="-122"/>
              </a:rPr>
              <a:t>7,236</a:t>
            </a:r>
            <a:r>
              <a:rPr lang="zh-CN" altLang="en-US" dirty="0">
                <a:latin typeface="微软雅黑" panose="020B0503020204020204" pitchFamily="34" charset="-122"/>
                <a:ea typeface="微软雅黑" panose="020B0503020204020204" pitchFamily="34" charset="-122"/>
              </a:rPr>
              <a:t>个、投资额</a:t>
            </a:r>
            <a:r>
              <a:rPr lang="en-US" altLang="zh-CN" dirty="0">
                <a:latin typeface="微软雅黑" panose="020B0503020204020204" pitchFamily="34" charset="-122"/>
                <a:ea typeface="微软雅黑" panose="020B0503020204020204" pitchFamily="34" charset="-122"/>
              </a:rPr>
              <a:t>11.8</a:t>
            </a:r>
            <a:r>
              <a:rPr lang="zh-CN" altLang="en-US" dirty="0">
                <a:latin typeface="微软雅黑" panose="020B0503020204020204" pitchFamily="34" charset="-122"/>
                <a:ea typeface="微软雅黑" panose="020B0503020204020204" pitchFamily="34" charset="-122"/>
              </a:rPr>
              <a:t>万亿元，落地率</a:t>
            </a:r>
            <a:r>
              <a:rPr lang="en-US" altLang="zh-CN" dirty="0">
                <a:latin typeface="微软雅黑" panose="020B0503020204020204" pitchFamily="34" charset="-122"/>
                <a:ea typeface="微软雅黑" panose="020B0503020204020204" pitchFamily="34" charset="-122"/>
              </a:rPr>
              <a:t>71.8%</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累计开工建设项目</a:t>
            </a:r>
            <a:r>
              <a:rPr lang="en-US" altLang="zh-CN" dirty="0">
                <a:latin typeface="微软雅黑" panose="020B0503020204020204" pitchFamily="34" charset="-122"/>
                <a:ea typeface="微软雅黑" panose="020B0503020204020204" pitchFamily="34" charset="-122"/>
              </a:rPr>
              <a:t>4,383</a:t>
            </a:r>
            <a:r>
              <a:rPr lang="zh-CN" altLang="en-US" dirty="0">
                <a:latin typeface="微软雅黑" panose="020B0503020204020204" pitchFamily="34" charset="-122"/>
                <a:ea typeface="微软雅黑" panose="020B0503020204020204" pitchFamily="34" charset="-122"/>
              </a:rPr>
              <a:t>个、投资额</a:t>
            </a:r>
            <a:r>
              <a:rPr lang="en-US" altLang="zh-CN" dirty="0">
                <a:latin typeface="微软雅黑" panose="020B0503020204020204" pitchFamily="34" charset="-122"/>
                <a:ea typeface="微软雅黑" panose="020B0503020204020204" pitchFamily="34" charset="-122"/>
              </a:rPr>
              <a:t>6.8</a:t>
            </a:r>
            <a:r>
              <a:rPr lang="zh-CN" altLang="en-US" dirty="0">
                <a:latin typeface="微软雅黑" panose="020B0503020204020204" pitchFamily="34" charset="-122"/>
                <a:ea typeface="微软雅黑" panose="020B0503020204020204" pitchFamily="34" charset="-122"/>
              </a:rPr>
              <a:t>万亿元，落地项目开工率</a:t>
            </a:r>
            <a:r>
              <a:rPr lang="en-US" altLang="zh-CN" dirty="0">
                <a:latin typeface="微软雅黑" panose="020B0503020204020204" pitchFamily="34" charset="-122"/>
                <a:ea typeface="微软雅黑" panose="020B0503020204020204" pitchFamily="34" charset="-122"/>
              </a:rPr>
              <a:t>60.6%</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8880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a:extLst>
              <a:ext uri="{FF2B5EF4-FFF2-40B4-BE49-F238E27FC236}">
                <a16:creationId xmlns:a16="http://schemas.microsoft.com/office/drawing/2014/main" id="{BC677D39-08EB-4327-A2FE-434667ED2AEA}"/>
              </a:ext>
            </a:extLst>
          </p:cNvPr>
          <p:cNvCxnSpPr>
            <a:cxnSpLocks/>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F9B70CA-FAAF-4741-BE8A-D8892675F7A1}"/>
              </a:ext>
            </a:extLst>
          </p:cNvPr>
          <p:cNvCxnSpPr>
            <a:cxnSpLocks/>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标题 31">
            <a:extLst>
              <a:ext uri="{FF2B5EF4-FFF2-40B4-BE49-F238E27FC236}">
                <a16:creationId xmlns:a16="http://schemas.microsoft.com/office/drawing/2014/main" id="{4A5A3E87-970E-4372-884F-39D4AC3D03A1}"/>
              </a:ext>
            </a:extLst>
          </p:cNvPr>
          <p:cNvSpPr txBox="1">
            <a:spLocks/>
          </p:cNvSpPr>
          <p:nvPr/>
        </p:nvSpPr>
        <p:spPr>
          <a:xfrm>
            <a:off x="597866" y="495734"/>
            <a:ext cx="3469219"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zh-CN" altLang="en-US" dirty="0"/>
              <a:t>我国</a:t>
            </a:r>
            <a:r>
              <a:rPr lang="af-ZA" altLang="zh-CN" dirty="0"/>
              <a:t>PPP</a:t>
            </a:r>
            <a:r>
              <a:rPr lang="zh-CN" altLang="en-US" dirty="0"/>
              <a:t>发展现状</a:t>
            </a:r>
          </a:p>
        </p:txBody>
      </p:sp>
      <p:pic>
        <p:nvPicPr>
          <p:cNvPr id="10" name="图片 9">
            <a:extLst>
              <a:ext uri="{FF2B5EF4-FFF2-40B4-BE49-F238E27FC236}">
                <a16:creationId xmlns:a16="http://schemas.microsoft.com/office/drawing/2014/main" id="{9C87ECD6-A121-4669-89FF-7E34F04E7181}"/>
              </a:ext>
            </a:extLst>
          </p:cNvPr>
          <p:cNvPicPr>
            <a:picLocks noChangeAspect="1"/>
          </p:cNvPicPr>
          <p:nvPr/>
        </p:nvPicPr>
        <p:blipFill rotWithShape="1">
          <a:blip r:embed="rId2"/>
          <a:srcRect l="9923" t="3725" b="13576"/>
          <a:stretch/>
        </p:blipFill>
        <p:spPr>
          <a:xfrm>
            <a:off x="2365972" y="1029824"/>
            <a:ext cx="7460055" cy="5458844"/>
          </a:xfrm>
          <a:prstGeom prst="rect">
            <a:avLst/>
          </a:prstGeom>
        </p:spPr>
      </p:pic>
      <p:sp>
        <p:nvSpPr>
          <p:cNvPr id="33" name="文本框 32">
            <a:extLst>
              <a:ext uri="{FF2B5EF4-FFF2-40B4-BE49-F238E27FC236}">
                <a16:creationId xmlns:a16="http://schemas.microsoft.com/office/drawing/2014/main" id="{D6BD826D-E1F2-4160-ADF1-79C58F8325AE}"/>
              </a:ext>
            </a:extLst>
          </p:cNvPr>
          <p:cNvSpPr txBox="1"/>
          <p:nvPr/>
        </p:nvSpPr>
        <p:spPr>
          <a:xfrm>
            <a:off x="0" y="6488668"/>
            <a:ext cx="12154276" cy="369332"/>
          </a:xfrm>
          <a:prstGeom prst="rect">
            <a:avLst/>
          </a:prstGeom>
          <a:noFill/>
        </p:spPr>
        <p:txBody>
          <a:bodyPr wrap="square">
            <a:spAutoFit/>
          </a:bodyPr>
          <a:lstStyle/>
          <a:p>
            <a:r>
              <a:rPr lang="zh-CN" altLang="en-US" dirty="0">
                <a:solidFill>
                  <a:schemeClr val="bg1">
                    <a:lumMod val="50000"/>
                  </a:schemeClr>
                </a:solidFill>
              </a:rPr>
              <a:t>数据来源：财政部政府和社会资本合作中心，截止</a:t>
            </a:r>
            <a:r>
              <a:rPr lang="en-US" altLang="zh-CN" dirty="0">
                <a:solidFill>
                  <a:schemeClr val="bg1">
                    <a:lumMod val="50000"/>
                  </a:schemeClr>
                </a:solidFill>
              </a:rPr>
              <a:t>2021</a:t>
            </a:r>
            <a:r>
              <a:rPr lang="zh-CN" altLang="en-US" dirty="0">
                <a:solidFill>
                  <a:schemeClr val="bg1">
                    <a:lumMod val="50000"/>
                  </a:schemeClr>
                </a:solidFill>
              </a:rPr>
              <a:t>年</a:t>
            </a:r>
            <a:r>
              <a:rPr lang="en-US" altLang="zh-CN" dirty="0">
                <a:solidFill>
                  <a:schemeClr val="bg1">
                    <a:lumMod val="50000"/>
                  </a:schemeClr>
                </a:solidFill>
              </a:rPr>
              <a:t>3</a:t>
            </a:r>
            <a:r>
              <a:rPr lang="zh-CN" altLang="en-US" dirty="0">
                <a:solidFill>
                  <a:schemeClr val="bg1">
                    <a:lumMod val="50000"/>
                  </a:schemeClr>
                </a:solidFill>
              </a:rPr>
              <a:t>月</a:t>
            </a:r>
          </a:p>
        </p:txBody>
      </p:sp>
      <p:sp>
        <p:nvSpPr>
          <p:cNvPr id="3" name="矩形: 圆角 2">
            <a:extLst>
              <a:ext uri="{FF2B5EF4-FFF2-40B4-BE49-F238E27FC236}">
                <a16:creationId xmlns:a16="http://schemas.microsoft.com/office/drawing/2014/main" id="{588B6662-8AE2-4F9F-91E3-5416CCFB1AD9}"/>
              </a:ext>
            </a:extLst>
          </p:cNvPr>
          <p:cNvSpPr/>
          <p:nvPr/>
        </p:nvSpPr>
        <p:spPr>
          <a:xfrm>
            <a:off x="3358836" y="1080509"/>
            <a:ext cx="1539089" cy="53409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D2B0A615-CAFC-4D25-A153-099076090B7D}"/>
              </a:ext>
            </a:extLst>
          </p:cNvPr>
          <p:cNvSpPr/>
          <p:nvPr/>
        </p:nvSpPr>
        <p:spPr>
          <a:xfrm>
            <a:off x="7458547" y="1875705"/>
            <a:ext cx="1241833" cy="451036"/>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1240443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F9CFF116-5E2C-46E0-8369-96F1957CFBD4}"/>
              </a:ext>
            </a:extLst>
          </p:cNvPr>
          <p:cNvSpPr/>
          <p:nvPr/>
        </p:nvSpPr>
        <p:spPr>
          <a:xfrm>
            <a:off x="5129029" y="1754026"/>
            <a:ext cx="3128473" cy="46082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矩形 36">
            <a:extLst>
              <a:ext uri="{FF2B5EF4-FFF2-40B4-BE49-F238E27FC236}">
                <a16:creationId xmlns:a16="http://schemas.microsoft.com/office/drawing/2014/main" id="{95777957-178F-4475-AFC1-9D4DA2387775}"/>
              </a:ext>
            </a:extLst>
          </p:cNvPr>
          <p:cNvSpPr/>
          <p:nvPr/>
        </p:nvSpPr>
        <p:spPr>
          <a:xfrm>
            <a:off x="1457243" y="1415548"/>
            <a:ext cx="3128473" cy="460824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矩形 30">
            <a:extLst>
              <a:ext uri="{FF2B5EF4-FFF2-40B4-BE49-F238E27FC236}">
                <a16:creationId xmlns:a16="http://schemas.microsoft.com/office/drawing/2014/main" id="{80506FA8-858B-4B91-A5BA-7B96E4894EC3}"/>
              </a:ext>
            </a:extLst>
          </p:cNvPr>
          <p:cNvSpPr/>
          <p:nvPr/>
        </p:nvSpPr>
        <p:spPr>
          <a:xfrm>
            <a:off x="1278980" y="1563903"/>
            <a:ext cx="3128473" cy="4608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标题 31">
            <a:extLst>
              <a:ext uri="{FF2B5EF4-FFF2-40B4-BE49-F238E27FC236}">
                <a16:creationId xmlns:a16="http://schemas.microsoft.com/office/drawing/2014/main" id="{898DB2C2-7AE1-493B-8990-34A57A0C7D5F}"/>
              </a:ext>
            </a:extLst>
          </p:cNvPr>
          <p:cNvSpPr>
            <a:spLocks noGrp="1"/>
          </p:cNvSpPr>
          <p:nvPr>
            <p:ph type="title"/>
          </p:nvPr>
        </p:nvSpPr>
        <p:spPr>
          <a:xfrm>
            <a:off x="597866" y="495734"/>
            <a:ext cx="2648482" cy="584775"/>
          </a:xfrm>
        </p:spPr>
        <p:txBody>
          <a:bodyPr/>
          <a:lstStyle/>
          <a:p>
            <a:pPr>
              <a:lnSpc>
                <a:spcPct val="100000"/>
              </a:lnSpc>
            </a:pPr>
            <a:r>
              <a:rPr lang="af-ZA" altLang="zh-CN" dirty="0"/>
              <a:t>PPP</a:t>
            </a:r>
            <a:r>
              <a:rPr lang="zh-CN" altLang="en-US" dirty="0"/>
              <a:t>简要分类</a:t>
            </a:r>
          </a:p>
        </p:txBody>
      </p:sp>
      <p:sp>
        <p:nvSpPr>
          <p:cNvPr id="25" name="矩形 24">
            <a:extLst>
              <a:ext uri="{FF2B5EF4-FFF2-40B4-BE49-F238E27FC236}">
                <a16:creationId xmlns:a16="http://schemas.microsoft.com/office/drawing/2014/main" id="{FC8A72C0-528B-4A85-B63E-1ACC60F4C2E9}"/>
              </a:ext>
            </a:extLst>
          </p:cNvPr>
          <p:cNvSpPr/>
          <p:nvPr/>
        </p:nvSpPr>
        <p:spPr>
          <a:xfrm>
            <a:off x="1278980" y="2306277"/>
            <a:ext cx="3198605" cy="3387722"/>
          </a:xfrm>
          <a:prstGeom prst="rect">
            <a:avLst/>
          </a:prstGeom>
        </p:spPr>
        <p:txBody>
          <a:bodyPr wrap="square">
            <a:spAutoFit/>
          </a:bodyPr>
          <a:lstStyle/>
          <a:p>
            <a:pPr marL="285750" lvl="0" indent="-285750" defTabSz="457200">
              <a:lnSpc>
                <a:spcPct val="120000"/>
              </a:lnSpc>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rPr>
              <a:t>政府委托社会资本</a:t>
            </a: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，负责一部分公共资源的建设、维护或管理服务。由政府向社会资本支付相关费用。</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285750" indent="-285750" defTabSz="457200">
              <a:lnSpc>
                <a:spcPct val="120000"/>
              </a:lnSpc>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rPr>
              <a:t>政府利用社会资本的技术和经验以提高公共产品的供给效率和质量。不需要社会资本投入资金。</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defTabSz="457200">
              <a:lnSpc>
                <a:spcPct val="120000"/>
              </a:lnSpc>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rPr>
              <a:t>社会资本的参与程度比较低，风险也相对较小。</a:t>
            </a:r>
          </a:p>
        </p:txBody>
      </p:sp>
      <p:sp>
        <p:nvSpPr>
          <p:cNvPr id="26" name="文本框 25">
            <a:extLst>
              <a:ext uri="{FF2B5EF4-FFF2-40B4-BE49-F238E27FC236}">
                <a16:creationId xmlns:a16="http://schemas.microsoft.com/office/drawing/2014/main" id="{CDADCBD2-3611-434B-BAC9-EAB17470C7BA}"/>
              </a:ext>
            </a:extLst>
          </p:cNvPr>
          <p:cNvSpPr txBox="1"/>
          <p:nvPr/>
        </p:nvSpPr>
        <p:spPr>
          <a:xfrm>
            <a:off x="1387098" y="1939572"/>
            <a:ext cx="11079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购买服务</a:t>
            </a:r>
          </a:p>
        </p:txBody>
      </p:sp>
      <p:sp>
        <p:nvSpPr>
          <p:cNvPr id="13" name="文本框 12">
            <a:extLst>
              <a:ext uri="{FF2B5EF4-FFF2-40B4-BE49-F238E27FC236}">
                <a16:creationId xmlns:a16="http://schemas.microsoft.com/office/drawing/2014/main" id="{FBA6F851-407A-40D2-9D89-9BF6DAAB1F38}"/>
              </a:ext>
            </a:extLst>
          </p:cNvPr>
          <p:cNvSpPr txBox="1"/>
          <p:nvPr/>
        </p:nvSpPr>
        <p:spPr>
          <a:xfrm>
            <a:off x="1387098" y="1655417"/>
            <a:ext cx="4411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01</a:t>
            </a:r>
            <a:endParaRPr kumimoji="0" lang="zh-CN" altLang="en-US" sz="18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
        <p:nvSpPr>
          <p:cNvPr id="57" name="文本框 56">
            <a:extLst>
              <a:ext uri="{FF2B5EF4-FFF2-40B4-BE49-F238E27FC236}">
                <a16:creationId xmlns:a16="http://schemas.microsoft.com/office/drawing/2014/main" id="{0FE5E381-B75B-4DE6-BBE7-6D380BCFD788}"/>
              </a:ext>
            </a:extLst>
          </p:cNvPr>
          <p:cNvSpPr txBox="1"/>
          <p:nvPr/>
        </p:nvSpPr>
        <p:spPr>
          <a:xfrm>
            <a:off x="5255500" y="2127068"/>
            <a:ext cx="11079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特许经营</a:t>
            </a:r>
          </a:p>
        </p:txBody>
      </p:sp>
      <p:sp>
        <p:nvSpPr>
          <p:cNvPr id="59" name="文本框 58">
            <a:extLst>
              <a:ext uri="{FF2B5EF4-FFF2-40B4-BE49-F238E27FC236}">
                <a16:creationId xmlns:a16="http://schemas.microsoft.com/office/drawing/2014/main" id="{B67FABBE-115F-4543-9106-C2201B132EE8}"/>
              </a:ext>
            </a:extLst>
          </p:cNvPr>
          <p:cNvSpPr txBox="1"/>
          <p:nvPr/>
        </p:nvSpPr>
        <p:spPr>
          <a:xfrm>
            <a:off x="5254033" y="1834121"/>
            <a:ext cx="4411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85000"/>
                  </a:prstClr>
                </a:solidFill>
                <a:effectLst/>
                <a:uLnTx/>
                <a:uFillTx/>
                <a:latin typeface="Arial"/>
                <a:ea typeface="微软雅黑"/>
                <a:cs typeface="+mn-cs"/>
              </a:rPr>
              <a:t>02</a:t>
            </a:r>
            <a:endParaRPr kumimoji="0" lang="zh-CN" altLang="en-US" sz="1800" b="0" i="0" u="none" strike="noStrike" kern="1200" cap="none" spc="0" normalizeH="0" baseline="0" noProof="0" dirty="0">
              <a:ln>
                <a:noFill/>
              </a:ln>
              <a:solidFill>
                <a:prstClr val="white">
                  <a:lumMod val="85000"/>
                </a:prstClr>
              </a:solidFill>
              <a:effectLst/>
              <a:uLnTx/>
              <a:uFillTx/>
              <a:latin typeface="Arial"/>
              <a:ea typeface="微软雅黑"/>
              <a:cs typeface="+mn-cs"/>
            </a:endParaRPr>
          </a:p>
        </p:txBody>
      </p:sp>
      <p:cxnSp>
        <p:nvCxnSpPr>
          <p:cNvPr id="74" name="直接连接符 73">
            <a:extLst>
              <a:ext uri="{FF2B5EF4-FFF2-40B4-BE49-F238E27FC236}">
                <a16:creationId xmlns:a16="http://schemas.microsoft.com/office/drawing/2014/main" id="{A5EC862B-93DE-4B42-A6EE-FB54FB0F425F}"/>
              </a:ext>
            </a:extLst>
          </p:cNvPr>
          <p:cNvCxnSpPr>
            <a:cxnSpLocks/>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506EEB5-F00D-47F1-99B9-9D1E331BD162}"/>
              </a:ext>
            </a:extLst>
          </p:cNvPr>
          <p:cNvCxnSpPr>
            <a:cxnSpLocks/>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BE27BBF-CDD1-4B61-A4C2-2B1786678274}"/>
              </a:ext>
            </a:extLst>
          </p:cNvPr>
          <p:cNvCxnSpPr/>
          <p:nvPr/>
        </p:nvCxnSpPr>
        <p:spPr>
          <a:xfrm rot="16200000">
            <a:off x="-81140960" y="1899093"/>
            <a:ext cx="10054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E10F04CC-A3A9-45F0-A13B-7A4CCCEE72F1}"/>
              </a:ext>
            </a:extLst>
          </p:cNvPr>
          <p:cNvCxnSpPr/>
          <p:nvPr/>
        </p:nvCxnSpPr>
        <p:spPr>
          <a:xfrm>
            <a:off x="695325" y="3429000"/>
            <a:ext cx="0" cy="3771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CA656C75-0093-47DA-863F-2710BFCD06C3}"/>
              </a:ext>
            </a:extLst>
          </p:cNvPr>
          <p:cNvSpPr/>
          <p:nvPr/>
        </p:nvSpPr>
        <p:spPr>
          <a:xfrm>
            <a:off x="8566446" y="1754026"/>
            <a:ext cx="3128473" cy="46082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3" name="文本框 42">
            <a:extLst>
              <a:ext uri="{FF2B5EF4-FFF2-40B4-BE49-F238E27FC236}">
                <a16:creationId xmlns:a16="http://schemas.microsoft.com/office/drawing/2014/main" id="{56ECFECA-4816-49A5-94B1-730E711DAB56}"/>
              </a:ext>
            </a:extLst>
          </p:cNvPr>
          <p:cNvSpPr txBox="1"/>
          <p:nvPr/>
        </p:nvSpPr>
        <p:spPr>
          <a:xfrm>
            <a:off x="8692917" y="2127068"/>
            <a:ext cx="11079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股权投资</a:t>
            </a:r>
          </a:p>
        </p:txBody>
      </p:sp>
      <p:sp>
        <p:nvSpPr>
          <p:cNvPr id="45" name="文本框 44">
            <a:extLst>
              <a:ext uri="{FF2B5EF4-FFF2-40B4-BE49-F238E27FC236}">
                <a16:creationId xmlns:a16="http://schemas.microsoft.com/office/drawing/2014/main" id="{0F46D5F4-2641-4F37-A3E1-E487D3824D0B}"/>
              </a:ext>
            </a:extLst>
          </p:cNvPr>
          <p:cNvSpPr txBox="1"/>
          <p:nvPr/>
        </p:nvSpPr>
        <p:spPr>
          <a:xfrm>
            <a:off x="8691450" y="1834121"/>
            <a:ext cx="4411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85000"/>
                  </a:prstClr>
                </a:solidFill>
                <a:effectLst/>
                <a:uLnTx/>
                <a:uFillTx/>
                <a:latin typeface="Arial"/>
                <a:ea typeface="微软雅黑"/>
                <a:cs typeface="+mn-cs"/>
              </a:rPr>
              <a:t>03</a:t>
            </a:r>
            <a:endParaRPr kumimoji="0" lang="zh-CN" altLang="en-US" sz="1800" b="0" i="0" u="none" strike="noStrike" kern="1200" cap="none" spc="0" normalizeH="0" baseline="0" noProof="0" dirty="0">
              <a:ln>
                <a:noFill/>
              </a:ln>
              <a:solidFill>
                <a:prstClr val="white">
                  <a:lumMod val="85000"/>
                </a:prstClr>
              </a:solidFill>
              <a:effectLst/>
              <a:uLnTx/>
              <a:uFillTx/>
              <a:latin typeface="Arial"/>
              <a:ea typeface="微软雅黑"/>
              <a:cs typeface="+mn-cs"/>
            </a:endParaRPr>
          </a:p>
        </p:txBody>
      </p:sp>
      <p:sp>
        <p:nvSpPr>
          <p:cNvPr id="48" name="矩形 47">
            <a:extLst>
              <a:ext uri="{FF2B5EF4-FFF2-40B4-BE49-F238E27FC236}">
                <a16:creationId xmlns:a16="http://schemas.microsoft.com/office/drawing/2014/main" id="{0C986526-86C2-40A2-8D6C-AA6DD90F2AA4}"/>
              </a:ext>
            </a:extLst>
          </p:cNvPr>
          <p:cNvSpPr/>
          <p:nvPr/>
        </p:nvSpPr>
        <p:spPr>
          <a:xfrm>
            <a:off x="8566445" y="2576495"/>
            <a:ext cx="3198605" cy="2722540"/>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将一定比例的国有公司股权出让给社会资本持有。</a:t>
            </a:r>
            <a:endParaRPr lang="en-US" altLang="zh-CN" sz="18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项目最终的所有权一般归社会资本私有化。但政府在项目运营过程中要履行监督的职责，保证与社会资本的长期合作。</a:t>
            </a:r>
            <a:endParaRPr lang="en-US" altLang="zh-CN" sz="18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BOO</a:t>
            </a:r>
            <a:r>
              <a:rPr lang="zh-CN" altLang="en-US" dirty="0">
                <a:latin typeface="微软雅黑" panose="020B0503020204020204" pitchFamily="34" charset="-122"/>
                <a:ea typeface="微软雅黑" panose="020B0503020204020204" pitchFamily="34" charset="-122"/>
              </a:rPr>
              <a:t>：建设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拥有</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运营</a:t>
            </a:r>
            <a:endParaRPr lang="zh-CN" altLang="en-US" sz="1800" dirty="0">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F72E7667-D3B2-4E3A-840E-2D44076CC710}"/>
              </a:ext>
            </a:extLst>
          </p:cNvPr>
          <p:cNvSpPr/>
          <p:nvPr/>
        </p:nvSpPr>
        <p:spPr>
          <a:xfrm>
            <a:off x="5139632" y="2507068"/>
            <a:ext cx="3198605" cy="3859070"/>
          </a:xfrm>
          <a:prstGeom prst="rect">
            <a:avLst/>
          </a:prstGeom>
        </p:spPr>
        <p:txBody>
          <a:bodyPr wrap="square">
            <a:spAutoFit/>
          </a:bodyPr>
          <a:lstStyle/>
          <a:p>
            <a:pPr marL="285750" indent="-285750">
              <a:lnSpc>
                <a:spcPct val="11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政府授权社会资本，协议约定其在一定期间内</a:t>
            </a:r>
            <a:r>
              <a:rPr lang="zh-CN" altLang="en-US" dirty="0">
                <a:latin typeface="微软雅黑" panose="020B0503020204020204" pitchFamily="34" charset="-122"/>
                <a:ea typeface="微软雅黑" panose="020B0503020204020204" pitchFamily="34" charset="-122"/>
              </a:rPr>
              <a:t>投资建设公共设施或提供公共产品服务，并有权收取期间部分或全部收益。</a:t>
            </a:r>
            <a:r>
              <a:rPr lang="zh-CN" altLang="en-US" sz="1800" dirty="0">
                <a:latin typeface="微软雅黑" panose="020B0503020204020204" pitchFamily="34" charset="-122"/>
                <a:ea typeface="微软雅黑" panose="020B0503020204020204" pitchFamily="34" charset="-122"/>
              </a:rPr>
              <a:t>特许经营期限到期后，项目所有权移交给政府。</a:t>
            </a:r>
            <a:endParaRPr lang="en-US" altLang="zh-CN" sz="18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BOT/ROT/TOT</a:t>
            </a:r>
            <a:r>
              <a:rPr lang="zh-CN" altLang="en-US" dirty="0">
                <a:latin typeface="微软雅黑" panose="020B0503020204020204" pitchFamily="34" charset="-122"/>
                <a:ea typeface="微软雅黑" panose="020B0503020204020204" pitchFamily="34" charset="-122"/>
              </a:rPr>
              <a:t>：</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建设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改建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转让</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运营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移交</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社会资本投入部分或全部资金，参与程度较高，需承担一定的风险。</a:t>
            </a:r>
          </a:p>
        </p:txBody>
      </p:sp>
    </p:spTree>
    <p:extLst>
      <p:ext uri="{BB962C8B-B14F-4D97-AF65-F5344CB8AC3E}">
        <p14:creationId xmlns:p14="http://schemas.microsoft.com/office/powerpoint/2010/main" val="2662640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C53A18F-926E-4D48-9B36-E8744AAEF821}"/>
              </a:ext>
            </a:extLst>
          </p:cNvPr>
          <p:cNvPicPr>
            <a:picLocks noChangeAspect="1"/>
          </p:cNvPicPr>
          <p:nvPr/>
        </p:nvPicPr>
        <p:blipFill rotWithShape="1">
          <a:blip r:embed="rId2"/>
          <a:srcRect l="19975" t="14083" r="7550" b="20604"/>
          <a:stretch/>
        </p:blipFill>
        <p:spPr>
          <a:xfrm>
            <a:off x="1179967" y="1116970"/>
            <a:ext cx="9904490" cy="5020744"/>
          </a:xfrm>
          <a:prstGeom prst="rect">
            <a:avLst/>
          </a:prstGeom>
        </p:spPr>
      </p:pic>
      <p:sp>
        <p:nvSpPr>
          <p:cNvPr id="8" name="文本框 7">
            <a:extLst>
              <a:ext uri="{FF2B5EF4-FFF2-40B4-BE49-F238E27FC236}">
                <a16:creationId xmlns:a16="http://schemas.microsoft.com/office/drawing/2014/main" id="{5457C561-4579-4340-96FF-E1E8B5A58AE8}"/>
              </a:ext>
            </a:extLst>
          </p:cNvPr>
          <p:cNvSpPr txBox="1"/>
          <p:nvPr/>
        </p:nvSpPr>
        <p:spPr>
          <a:xfrm>
            <a:off x="2942375" y="1448555"/>
            <a:ext cx="1213164" cy="646331"/>
          </a:xfrm>
          <a:prstGeom prst="rect">
            <a:avLst/>
          </a:prstGeom>
          <a:noFill/>
        </p:spPr>
        <p:txBody>
          <a:bodyPr wrap="square" rtlCol="0">
            <a:spAutoFit/>
          </a:bodyPr>
          <a:lstStyle/>
          <a:p>
            <a:r>
              <a:rPr lang="zh-CN" altLang="en-US" dirty="0"/>
              <a:t>政府授权</a:t>
            </a:r>
            <a:br>
              <a:rPr lang="en-US" altLang="zh-CN" dirty="0"/>
            </a:br>
            <a:r>
              <a:rPr lang="zh-CN" altLang="en-US" dirty="0"/>
              <a:t>实施公司</a:t>
            </a:r>
          </a:p>
        </p:txBody>
      </p:sp>
      <p:sp>
        <p:nvSpPr>
          <p:cNvPr id="10" name="文本框 9">
            <a:extLst>
              <a:ext uri="{FF2B5EF4-FFF2-40B4-BE49-F238E27FC236}">
                <a16:creationId xmlns:a16="http://schemas.microsoft.com/office/drawing/2014/main" id="{5924F7EC-3949-4E94-8071-E732BF2CDEA1}"/>
              </a:ext>
            </a:extLst>
          </p:cNvPr>
          <p:cNvSpPr txBox="1"/>
          <p:nvPr/>
        </p:nvSpPr>
        <p:spPr>
          <a:xfrm>
            <a:off x="1362546" y="5741030"/>
            <a:ext cx="796705" cy="369332"/>
          </a:xfrm>
          <a:prstGeom prst="rect">
            <a:avLst/>
          </a:prstGeom>
          <a:noFill/>
        </p:spPr>
        <p:txBody>
          <a:bodyPr wrap="square" rtlCol="0">
            <a:spAutoFit/>
          </a:bodyPr>
          <a:lstStyle/>
          <a:p>
            <a:pPr algn="ctr"/>
            <a:r>
              <a:rPr lang="en-US" altLang="zh-CN" dirty="0">
                <a:solidFill>
                  <a:schemeClr val="bg1">
                    <a:lumMod val="95000"/>
                  </a:schemeClr>
                </a:solidFill>
              </a:rPr>
              <a:t>70%</a:t>
            </a:r>
            <a:endParaRPr lang="zh-CN" altLang="en-US" dirty="0">
              <a:solidFill>
                <a:schemeClr val="bg1">
                  <a:lumMod val="95000"/>
                </a:schemeClr>
              </a:solidFill>
            </a:endParaRPr>
          </a:p>
        </p:txBody>
      </p:sp>
      <p:sp>
        <p:nvSpPr>
          <p:cNvPr id="11" name="文本框 10">
            <a:extLst>
              <a:ext uri="{FF2B5EF4-FFF2-40B4-BE49-F238E27FC236}">
                <a16:creationId xmlns:a16="http://schemas.microsoft.com/office/drawing/2014/main" id="{89D6A7FB-BDB1-4B5E-9BD4-AB65670D9DCB}"/>
              </a:ext>
            </a:extLst>
          </p:cNvPr>
          <p:cNvSpPr txBox="1"/>
          <p:nvPr/>
        </p:nvSpPr>
        <p:spPr>
          <a:xfrm>
            <a:off x="2350883" y="5741030"/>
            <a:ext cx="796705" cy="369332"/>
          </a:xfrm>
          <a:prstGeom prst="rect">
            <a:avLst/>
          </a:prstGeom>
          <a:noFill/>
        </p:spPr>
        <p:txBody>
          <a:bodyPr wrap="square" rtlCol="0">
            <a:spAutoFit/>
          </a:bodyPr>
          <a:lstStyle/>
          <a:p>
            <a:pPr algn="ctr"/>
            <a:r>
              <a:rPr lang="en-US" altLang="zh-CN" dirty="0">
                <a:solidFill>
                  <a:schemeClr val="bg1">
                    <a:lumMod val="95000"/>
                  </a:schemeClr>
                </a:solidFill>
              </a:rPr>
              <a:t>30%</a:t>
            </a:r>
            <a:endParaRPr lang="zh-CN" altLang="en-US" dirty="0">
              <a:solidFill>
                <a:schemeClr val="bg1">
                  <a:lumMod val="95000"/>
                </a:schemeClr>
              </a:solidFill>
            </a:endParaRPr>
          </a:p>
        </p:txBody>
      </p:sp>
      <p:sp>
        <p:nvSpPr>
          <p:cNvPr id="12" name="文本框 11">
            <a:extLst>
              <a:ext uri="{FF2B5EF4-FFF2-40B4-BE49-F238E27FC236}">
                <a16:creationId xmlns:a16="http://schemas.microsoft.com/office/drawing/2014/main" id="{74C439DE-3F83-483C-AF01-5D1B998B2DD1}"/>
              </a:ext>
            </a:extLst>
          </p:cNvPr>
          <p:cNvSpPr txBox="1"/>
          <p:nvPr/>
        </p:nvSpPr>
        <p:spPr>
          <a:xfrm>
            <a:off x="5407100" y="2929121"/>
            <a:ext cx="1281098" cy="646331"/>
          </a:xfrm>
          <a:prstGeom prst="rect">
            <a:avLst/>
          </a:prstGeom>
          <a:noFill/>
        </p:spPr>
        <p:txBody>
          <a:bodyPr wrap="square" rtlCol="0">
            <a:spAutoFit/>
          </a:bodyPr>
          <a:lstStyle/>
          <a:p>
            <a:pPr algn="r"/>
            <a:r>
              <a:rPr lang="en-US" altLang="zh-CN" dirty="0">
                <a:solidFill>
                  <a:srgbClr val="7030A0"/>
                </a:solidFill>
              </a:rPr>
              <a:t>SPV</a:t>
            </a:r>
          </a:p>
          <a:p>
            <a:pPr algn="r"/>
            <a:r>
              <a:rPr lang="zh-CN" altLang="en-US" dirty="0">
                <a:solidFill>
                  <a:srgbClr val="7030A0"/>
                </a:solidFill>
              </a:rPr>
              <a:t>项目公司</a:t>
            </a:r>
          </a:p>
        </p:txBody>
      </p:sp>
      <p:sp>
        <p:nvSpPr>
          <p:cNvPr id="13" name="文本框 12">
            <a:extLst>
              <a:ext uri="{FF2B5EF4-FFF2-40B4-BE49-F238E27FC236}">
                <a16:creationId xmlns:a16="http://schemas.microsoft.com/office/drawing/2014/main" id="{42AA7624-6991-44A1-981D-2D68F913D09C}"/>
              </a:ext>
            </a:extLst>
          </p:cNvPr>
          <p:cNvSpPr txBox="1"/>
          <p:nvPr/>
        </p:nvSpPr>
        <p:spPr>
          <a:xfrm>
            <a:off x="1344439" y="5275510"/>
            <a:ext cx="796705" cy="369332"/>
          </a:xfrm>
          <a:prstGeom prst="rect">
            <a:avLst/>
          </a:prstGeom>
          <a:noFill/>
        </p:spPr>
        <p:txBody>
          <a:bodyPr wrap="square" rtlCol="0">
            <a:spAutoFit/>
          </a:bodyPr>
          <a:lstStyle/>
          <a:p>
            <a:pPr algn="ctr"/>
            <a:r>
              <a:rPr lang="zh-CN" altLang="en-US" dirty="0">
                <a:solidFill>
                  <a:schemeClr val="bg1">
                    <a:lumMod val="95000"/>
                  </a:schemeClr>
                </a:solidFill>
              </a:rPr>
              <a:t>土建</a:t>
            </a:r>
          </a:p>
        </p:txBody>
      </p:sp>
      <p:sp>
        <p:nvSpPr>
          <p:cNvPr id="14" name="文本框 13">
            <a:extLst>
              <a:ext uri="{FF2B5EF4-FFF2-40B4-BE49-F238E27FC236}">
                <a16:creationId xmlns:a16="http://schemas.microsoft.com/office/drawing/2014/main" id="{5252D7EE-6F62-46E1-81B9-2C41C13F8C0E}"/>
              </a:ext>
            </a:extLst>
          </p:cNvPr>
          <p:cNvSpPr txBox="1"/>
          <p:nvPr/>
        </p:nvSpPr>
        <p:spPr>
          <a:xfrm>
            <a:off x="2338813" y="5275510"/>
            <a:ext cx="796705" cy="369332"/>
          </a:xfrm>
          <a:prstGeom prst="rect">
            <a:avLst/>
          </a:prstGeom>
          <a:noFill/>
        </p:spPr>
        <p:txBody>
          <a:bodyPr wrap="square" rtlCol="0">
            <a:spAutoFit/>
          </a:bodyPr>
          <a:lstStyle/>
          <a:p>
            <a:pPr algn="ctr"/>
            <a:r>
              <a:rPr lang="zh-CN" altLang="en-US" dirty="0">
                <a:solidFill>
                  <a:schemeClr val="bg1">
                    <a:lumMod val="95000"/>
                  </a:schemeClr>
                </a:solidFill>
              </a:rPr>
              <a:t>轨交</a:t>
            </a:r>
          </a:p>
        </p:txBody>
      </p:sp>
      <p:sp>
        <p:nvSpPr>
          <p:cNvPr id="15" name="文本框 14">
            <a:extLst>
              <a:ext uri="{FF2B5EF4-FFF2-40B4-BE49-F238E27FC236}">
                <a16:creationId xmlns:a16="http://schemas.microsoft.com/office/drawing/2014/main" id="{D4202788-A574-46E6-99A0-A46EDAE772AE}"/>
              </a:ext>
            </a:extLst>
          </p:cNvPr>
          <p:cNvSpPr txBox="1"/>
          <p:nvPr/>
        </p:nvSpPr>
        <p:spPr>
          <a:xfrm>
            <a:off x="1326334" y="2720623"/>
            <a:ext cx="312344" cy="369332"/>
          </a:xfrm>
          <a:prstGeom prst="rect">
            <a:avLst/>
          </a:prstGeom>
          <a:noFill/>
        </p:spPr>
        <p:txBody>
          <a:bodyPr wrap="square" rtlCol="0">
            <a:spAutoFit/>
          </a:bodyPr>
          <a:lstStyle/>
          <a:p>
            <a:r>
              <a:rPr lang="zh-CN" altLang="en-US" dirty="0"/>
              <a:t>①</a:t>
            </a:r>
          </a:p>
        </p:txBody>
      </p:sp>
      <p:sp>
        <p:nvSpPr>
          <p:cNvPr id="16" name="文本框 15">
            <a:extLst>
              <a:ext uri="{FF2B5EF4-FFF2-40B4-BE49-F238E27FC236}">
                <a16:creationId xmlns:a16="http://schemas.microsoft.com/office/drawing/2014/main" id="{079C5995-4083-47BB-8516-E315B3956E85}"/>
              </a:ext>
            </a:extLst>
          </p:cNvPr>
          <p:cNvSpPr txBox="1"/>
          <p:nvPr/>
        </p:nvSpPr>
        <p:spPr>
          <a:xfrm>
            <a:off x="3705885" y="4075950"/>
            <a:ext cx="312344" cy="369332"/>
          </a:xfrm>
          <a:prstGeom prst="rect">
            <a:avLst/>
          </a:prstGeom>
          <a:noFill/>
        </p:spPr>
        <p:txBody>
          <a:bodyPr wrap="square" rtlCol="0">
            <a:spAutoFit/>
          </a:bodyPr>
          <a:lstStyle/>
          <a:p>
            <a:r>
              <a:rPr lang="zh-CN" altLang="en-US" dirty="0"/>
              <a:t>①</a:t>
            </a:r>
          </a:p>
        </p:txBody>
      </p:sp>
      <p:sp>
        <p:nvSpPr>
          <p:cNvPr id="17" name="文本框 16">
            <a:extLst>
              <a:ext uri="{FF2B5EF4-FFF2-40B4-BE49-F238E27FC236}">
                <a16:creationId xmlns:a16="http://schemas.microsoft.com/office/drawing/2014/main" id="{F5E50F5E-1E82-4304-8E8F-F9B2ECEC6FBA}"/>
              </a:ext>
            </a:extLst>
          </p:cNvPr>
          <p:cNvSpPr txBox="1"/>
          <p:nvPr/>
        </p:nvSpPr>
        <p:spPr>
          <a:xfrm>
            <a:off x="3588931" y="3382066"/>
            <a:ext cx="312344" cy="369332"/>
          </a:xfrm>
          <a:prstGeom prst="rect">
            <a:avLst/>
          </a:prstGeom>
          <a:noFill/>
        </p:spPr>
        <p:txBody>
          <a:bodyPr wrap="square" rtlCol="0">
            <a:spAutoFit/>
          </a:bodyPr>
          <a:lstStyle/>
          <a:p>
            <a:r>
              <a:rPr lang="zh-CN" altLang="en-US" dirty="0"/>
              <a:t>②</a:t>
            </a:r>
          </a:p>
        </p:txBody>
      </p:sp>
      <p:sp>
        <p:nvSpPr>
          <p:cNvPr id="20" name="标注: 线形 19">
            <a:extLst>
              <a:ext uri="{FF2B5EF4-FFF2-40B4-BE49-F238E27FC236}">
                <a16:creationId xmlns:a16="http://schemas.microsoft.com/office/drawing/2014/main" id="{5CD94F77-EE63-462F-82F0-C67FA434FC1E}"/>
              </a:ext>
            </a:extLst>
          </p:cNvPr>
          <p:cNvSpPr/>
          <p:nvPr/>
        </p:nvSpPr>
        <p:spPr>
          <a:xfrm>
            <a:off x="6853472" y="429974"/>
            <a:ext cx="1403287" cy="621236"/>
          </a:xfrm>
          <a:prstGeom prst="borderCallout1">
            <a:avLst>
              <a:gd name="adj1" fmla="val 58098"/>
              <a:gd name="adj2" fmla="val -3172"/>
              <a:gd name="adj3" fmla="val 151847"/>
              <a:gd name="adj4" fmla="val -12527"/>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丰富的运营管理经验</a:t>
            </a:r>
          </a:p>
        </p:txBody>
      </p:sp>
      <p:sp>
        <p:nvSpPr>
          <p:cNvPr id="23" name="文本框 22">
            <a:extLst>
              <a:ext uri="{FF2B5EF4-FFF2-40B4-BE49-F238E27FC236}">
                <a16:creationId xmlns:a16="http://schemas.microsoft.com/office/drawing/2014/main" id="{D1964EDA-8CE4-4EB7-9387-198A6D6A183C}"/>
              </a:ext>
            </a:extLst>
          </p:cNvPr>
          <p:cNvSpPr txBox="1"/>
          <p:nvPr/>
        </p:nvSpPr>
        <p:spPr>
          <a:xfrm>
            <a:off x="7677337" y="4756711"/>
            <a:ext cx="2743200" cy="646331"/>
          </a:xfrm>
          <a:prstGeom prst="rect">
            <a:avLst/>
          </a:prstGeom>
          <a:noFill/>
        </p:spPr>
        <p:txBody>
          <a:bodyPr wrap="square" rtlCol="0">
            <a:spAutoFit/>
          </a:bodyPr>
          <a:lstStyle/>
          <a:p>
            <a:r>
              <a:rPr lang="zh-CN" altLang="en-US" dirty="0">
                <a:solidFill>
                  <a:srgbClr val="C00000"/>
                </a:solidFill>
              </a:rPr>
              <a:t>使用者付费</a:t>
            </a:r>
            <a:endParaRPr lang="en-US" altLang="zh-CN" dirty="0">
              <a:solidFill>
                <a:srgbClr val="C00000"/>
              </a:solidFill>
            </a:endParaRPr>
          </a:p>
          <a:p>
            <a:r>
              <a:rPr lang="en-US" altLang="zh-CN" dirty="0">
                <a:solidFill>
                  <a:srgbClr val="C00000"/>
                </a:solidFill>
              </a:rPr>
              <a:t>+</a:t>
            </a:r>
            <a:r>
              <a:rPr lang="zh-CN" altLang="en-US" dirty="0">
                <a:solidFill>
                  <a:srgbClr val="C00000"/>
                </a:solidFill>
              </a:rPr>
              <a:t>可行性缺口补助</a:t>
            </a:r>
          </a:p>
        </p:txBody>
      </p:sp>
      <p:sp>
        <p:nvSpPr>
          <p:cNvPr id="27" name="标题 31">
            <a:extLst>
              <a:ext uri="{FF2B5EF4-FFF2-40B4-BE49-F238E27FC236}">
                <a16:creationId xmlns:a16="http://schemas.microsoft.com/office/drawing/2014/main" id="{666A65F1-5A80-4C7C-9CDA-7EDC78E7C611}"/>
              </a:ext>
            </a:extLst>
          </p:cNvPr>
          <p:cNvSpPr txBox="1">
            <a:spLocks/>
          </p:cNvSpPr>
          <p:nvPr/>
        </p:nvSpPr>
        <p:spPr>
          <a:xfrm>
            <a:off x="597866" y="495734"/>
            <a:ext cx="5976316"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PPP</a:t>
            </a:r>
            <a:r>
              <a:rPr lang="zh-CN" altLang="en-US" dirty="0"/>
              <a:t>案例交易结构</a:t>
            </a:r>
            <a:r>
              <a:rPr lang="en-US" altLang="zh-CN" dirty="0"/>
              <a:t>——BOT</a:t>
            </a:r>
            <a:r>
              <a:rPr lang="zh-CN" altLang="en-US" dirty="0"/>
              <a:t>案例</a:t>
            </a:r>
          </a:p>
        </p:txBody>
      </p:sp>
      <p:sp>
        <p:nvSpPr>
          <p:cNvPr id="29" name="等腰三角形 28">
            <a:extLst>
              <a:ext uri="{FF2B5EF4-FFF2-40B4-BE49-F238E27FC236}">
                <a16:creationId xmlns:a16="http://schemas.microsoft.com/office/drawing/2014/main" id="{8DBE8F1E-FFCE-432B-8C77-EDE52C459396}"/>
              </a:ext>
            </a:extLst>
          </p:cNvPr>
          <p:cNvSpPr/>
          <p:nvPr/>
        </p:nvSpPr>
        <p:spPr>
          <a:xfrm>
            <a:off x="5878717" y="3017525"/>
            <a:ext cx="217283" cy="199177"/>
          </a:xfrm>
          <a:prstGeom prs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50000"/>
                </a:schemeClr>
              </a:solidFill>
            </a:endParaRPr>
          </a:p>
        </p:txBody>
      </p:sp>
    </p:spTree>
    <p:extLst>
      <p:ext uri="{BB962C8B-B14F-4D97-AF65-F5344CB8AC3E}">
        <p14:creationId xmlns:p14="http://schemas.microsoft.com/office/powerpoint/2010/main" val="3997596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770025E8-3A31-430C-97B2-5087C0309B8C}"/>
              </a:ext>
            </a:extLst>
          </p:cNvPr>
          <p:cNvGrpSpPr/>
          <p:nvPr/>
        </p:nvGrpSpPr>
        <p:grpSpPr>
          <a:xfrm>
            <a:off x="835321" y="1240326"/>
            <a:ext cx="10521358" cy="4816443"/>
            <a:chOff x="1104523" y="1222218"/>
            <a:chExt cx="10521358" cy="4816443"/>
          </a:xfrm>
        </p:grpSpPr>
        <p:pic>
          <p:nvPicPr>
            <p:cNvPr id="7" name="图片 6">
              <a:extLst>
                <a:ext uri="{FF2B5EF4-FFF2-40B4-BE49-F238E27FC236}">
                  <a16:creationId xmlns:a16="http://schemas.microsoft.com/office/drawing/2014/main" id="{3E1D37E7-469A-41D3-80E3-82ECA91B3C97}"/>
                </a:ext>
              </a:extLst>
            </p:cNvPr>
            <p:cNvPicPr>
              <a:picLocks noChangeAspect="1"/>
            </p:cNvPicPr>
            <p:nvPr/>
          </p:nvPicPr>
          <p:blipFill rotWithShape="1">
            <a:blip r:embed="rId2"/>
            <a:srcRect l="1022" t="14531" r="2425" b="15311"/>
            <a:stretch/>
          </p:blipFill>
          <p:spPr>
            <a:xfrm>
              <a:off x="1104523" y="1738265"/>
              <a:ext cx="10521358" cy="4300396"/>
            </a:xfrm>
            <a:prstGeom prst="rect">
              <a:avLst/>
            </a:prstGeom>
          </p:spPr>
        </p:pic>
        <p:grpSp>
          <p:nvGrpSpPr>
            <p:cNvPr id="43" name="组合 42">
              <a:extLst>
                <a:ext uri="{FF2B5EF4-FFF2-40B4-BE49-F238E27FC236}">
                  <a16:creationId xmlns:a16="http://schemas.microsoft.com/office/drawing/2014/main" id="{7BA618C2-E946-4A2A-B29B-F44A82B01F07}"/>
                </a:ext>
              </a:extLst>
            </p:cNvPr>
            <p:cNvGrpSpPr/>
            <p:nvPr/>
          </p:nvGrpSpPr>
          <p:grpSpPr>
            <a:xfrm>
              <a:off x="1695548" y="1222218"/>
              <a:ext cx="6850923" cy="1759985"/>
              <a:chOff x="1695548" y="1222218"/>
              <a:chExt cx="6850923" cy="1759985"/>
            </a:xfrm>
          </p:grpSpPr>
          <p:grpSp>
            <p:nvGrpSpPr>
              <p:cNvPr id="38" name="组合 37">
                <a:extLst>
                  <a:ext uri="{FF2B5EF4-FFF2-40B4-BE49-F238E27FC236}">
                    <a16:creationId xmlns:a16="http://schemas.microsoft.com/office/drawing/2014/main" id="{25813119-F882-4903-9F14-FBA61DC8E844}"/>
                  </a:ext>
                </a:extLst>
              </p:cNvPr>
              <p:cNvGrpSpPr/>
              <p:nvPr/>
            </p:nvGrpSpPr>
            <p:grpSpPr>
              <a:xfrm>
                <a:off x="1695548" y="1602463"/>
                <a:ext cx="6850923" cy="1379740"/>
                <a:chOff x="1695548" y="1602463"/>
                <a:chExt cx="6850923" cy="1379740"/>
              </a:xfrm>
            </p:grpSpPr>
            <p:cxnSp>
              <p:nvCxnSpPr>
                <p:cNvPr id="18" name="直接连接符 17">
                  <a:extLst>
                    <a:ext uri="{FF2B5EF4-FFF2-40B4-BE49-F238E27FC236}">
                      <a16:creationId xmlns:a16="http://schemas.microsoft.com/office/drawing/2014/main" id="{36709EBB-0FC0-401B-B057-1DF705D2D3C8}"/>
                    </a:ext>
                  </a:extLst>
                </p:cNvPr>
                <p:cNvCxnSpPr>
                  <a:cxnSpLocks/>
                </p:cNvCxnSpPr>
                <p:nvPr/>
              </p:nvCxnSpPr>
              <p:spPr>
                <a:xfrm flipV="1">
                  <a:off x="8546471" y="1602463"/>
                  <a:ext cx="0" cy="398354"/>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164FEDA6-2CD2-4F50-BDFA-5F806BED6DBF}"/>
                    </a:ext>
                  </a:extLst>
                </p:cNvPr>
                <p:cNvCxnSpPr>
                  <a:cxnSpLocks/>
                </p:cNvCxnSpPr>
                <p:nvPr/>
              </p:nvCxnSpPr>
              <p:spPr>
                <a:xfrm flipH="1">
                  <a:off x="1695548" y="1602463"/>
                  <a:ext cx="685092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72F516CD-B7E5-4896-A9F3-9D011FAA4F80}"/>
                    </a:ext>
                  </a:extLst>
                </p:cNvPr>
                <p:cNvCxnSpPr>
                  <a:cxnSpLocks/>
                </p:cNvCxnSpPr>
                <p:nvPr/>
              </p:nvCxnSpPr>
              <p:spPr>
                <a:xfrm flipV="1">
                  <a:off x="1695548" y="1602463"/>
                  <a:ext cx="0" cy="1379740"/>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07034B3E-2945-427D-9111-FDCC4C21D7C7}"/>
                    </a:ext>
                  </a:extLst>
                </p:cNvPr>
                <p:cNvCxnSpPr/>
                <p:nvPr/>
              </p:nvCxnSpPr>
              <p:spPr>
                <a:xfrm>
                  <a:off x="1695548" y="2982203"/>
                  <a:ext cx="226559"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9" name="文本框 38">
                <a:extLst>
                  <a:ext uri="{FF2B5EF4-FFF2-40B4-BE49-F238E27FC236}">
                    <a16:creationId xmlns:a16="http://schemas.microsoft.com/office/drawing/2014/main" id="{3F84C0A6-1030-453F-9E64-762B424C7F54}"/>
                  </a:ext>
                </a:extLst>
              </p:cNvPr>
              <p:cNvSpPr txBox="1"/>
              <p:nvPr/>
            </p:nvSpPr>
            <p:spPr>
              <a:xfrm>
                <a:off x="4010685" y="1222218"/>
                <a:ext cx="2399165" cy="369332"/>
              </a:xfrm>
              <a:prstGeom prst="rect">
                <a:avLst/>
              </a:prstGeom>
              <a:noFill/>
            </p:spPr>
            <p:txBody>
              <a:bodyPr wrap="square" rtlCol="0">
                <a:spAutoFit/>
              </a:bodyPr>
              <a:lstStyle/>
              <a:p>
                <a:r>
                  <a:rPr lang="zh-CN" altLang="en-US" dirty="0"/>
                  <a:t>①</a:t>
                </a:r>
                <a:r>
                  <a:rPr lang="en-US" altLang="zh-CN" dirty="0"/>
                  <a:t>PPP</a:t>
                </a:r>
                <a:r>
                  <a:rPr lang="zh-CN" altLang="en-US" dirty="0"/>
                  <a:t>草签协议</a:t>
                </a:r>
              </a:p>
            </p:txBody>
          </p:sp>
        </p:grpSp>
        <p:sp>
          <p:nvSpPr>
            <p:cNvPr id="40" name="文本框 39">
              <a:extLst>
                <a:ext uri="{FF2B5EF4-FFF2-40B4-BE49-F238E27FC236}">
                  <a16:creationId xmlns:a16="http://schemas.microsoft.com/office/drawing/2014/main" id="{CB93D845-9969-4E8F-8CB0-714C5F550EFA}"/>
                </a:ext>
              </a:extLst>
            </p:cNvPr>
            <p:cNvSpPr txBox="1"/>
            <p:nvPr/>
          </p:nvSpPr>
          <p:spPr>
            <a:xfrm>
              <a:off x="6799152" y="2168099"/>
              <a:ext cx="443620" cy="369332"/>
            </a:xfrm>
            <a:prstGeom prst="rect">
              <a:avLst/>
            </a:prstGeom>
            <a:noFill/>
          </p:spPr>
          <p:txBody>
            <a:bodyPr wrap="square" rtlCol="0">
              <a:spAutoFit/>
            </a:bodyPr>
            <a:lstStyle/>
            <a:p>
              <a:r>
                <a:rPr lang="zh-CN" altLang="en-US" dirty="0">
                  <a:solidFill>
                    <a:schemeClr val="tx2">
                      <a:lumMod val="75000"/>
                      <a:lumOff val="25000"/>
                    </a:schemeClr>
                  </a:solidFill>
                </a:rPr>
                <a:t>②</a:t>
              </a:r>
            </a:p>
          </p:txBody>
        </p:sp>
        <p:sp>
          <p:nvSpPr>
            <p:cNvPr id="41" name="文本框 40">
              <a:extLst>
                <a:ext uri="{FF2B5EF4-FFF2-40B4-BE49-F238E27FC236}">
                  <a16:creationId xmlns:a16="http://schemas.microsoft.com/office/drawing/2014/main" id="{2445F37A-676B-4721-A625-44CD577ED8B3}"/>
                </a:ext>
              </a:extLst>
            </p:cNvPr>
            <p:cNvSpPr txBox="1"/>
            <p:nvPr/>
          </p:nvSpPr>
          <p:spPr>
            <a:xfrm>
              <a:off x="7322744" y="3429000"/>
              <a:ext cx="443620" cy="369332"/>
            </a:xfrm>
            <a:prstGeom prst="rect">
              <a:avLst/>
            </a:prstGeom>
            <a:noFill/>
          </p:spPr>
          <p:txBody>
            <a:bodyPr wrap="square" rtlCol="0">
              <a:spAutoFit/>
            </a:bodyPr>
            <a:lstStyle/>
            <a:p>
              <a:r>
                <a:rPr lang="zh-CN" altLang="en-US" dirty="0">
                  <a:solidFill>
                    <a:schemeClr val="tx2">
                      <a:lumMod val="75000"/>
                      <a:lumOff val="25000"/>
                    </a:schemeClr>
                  </a:solidFill>
                </a:rPr>
                <a:t>③</a:t>
              </a:r>
            </a:p>
          </p:txBody>
        </p:sp>
        <p:sp>
          <p:nvSpPr>
            <p:cNvPr id="42" name="文本框 41">
              <a:extLst>
                <a:ext uri="{FF2B5EF4-FFF2-40B4-BE49-F238E27FC236}">
                  <a16:creationId xmlns:a16="http://schemas.microsoft.com/office/drawing/2014/main" id="{F1EE3C41-F483-417D-99B2-E6692B6C3B49}"/>
                </a:ext>
              </a:extLst>
            </p:cNvPr>
            <p:cNvSpPr txBox="1"/>
            <p:nvPr/>
          </p:nvSpPr>
          <p:spPr>
            <a:xfrm>
              <a:off x="3861303" y="3519131"/>
              <a:ext cx="443620" cy="369332"/>
            </a:xfrm>
            <a:prstGeom prst="rect">
              <a:avLst/>
            </a:prstGeom>
            <a:noFill/>
          </p:spPr>
          <p:txBody>
            <a:bodyPr wrap="square" rtlCol="0">
              <a:spAutoFit/>
            </a:bodyPr>
            <a:lstStyle/>
            <a:p>
              <a:r>
                <a:rPr lang="zh-CN" altLang="en-US" b="1" dirty="0">
                  <a:solidFill>
                    <a:schemeClr val="tx2">
                      <a:lumMod val="75000"/>
                      <a:lumOff val="25000"/>
                    </a:schemeClr>
                  </a:solidFill>
                </a:rPr>
                <a:t>④</a:t>
              </a:r>
            </a:p>
          </p:txBody>
        </p:sp>
      </p:grpSp>
      <p:sp>
        <p:nvSpPr>
          <p:cNvPr id="50" name="标题 31">
            <a:extLst>
              <a:ext uri="{FF2B5EF4-FFF2-40B4-BE49-F238E27FC236}">
                <a16:creationId xmlns:a16="http://schemas.microsoft.com/office/drawing/2014/main" id="{CB0C2CC3-282A-4D4A-A845-4FC3C665A16A}"/>
              </a:ext>
            </a:extLst>
          </p:cNvPr>
          <p:cNvSpPr txBox="1">
            <a:spLocks/>
          </p:cNvSpPr>
          <p:nvPr/>
        </p:nvSpPr>
        <p:spPr>
          <a:xfrm>
            <a:off x="597866" y="495734"/>
            <a:ext cx="2648482" cy="584775"/>
          </a:xfrm>
          <a:prstGeom prst="rect">
            <a:avLst/>
          </a:prstGeom>
        </p:spPr>
        <p:txBody>
          <a:bodyPr wrap="non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100000"/>
              </a:lnSpc>
            </a:pPr>
            <a:r>
              <a:rPr lang="en-US" altLang="zh-CN" dirty="0"/>
              <a:t>PPP</a:t>
            </a:r>
            <a:r>
              <a:rPr lang="zh-CN" altLang="en-US" dirty="0"/>
              <a:t>合同体系</a:t>
            </a:r>
          </a:p>
        </p:txBody>
      </p:sp>
      <p:sp>
        <p:nvSpPr>
          <p:cNvPr id="17" name="等腰三角形 16">
            <a:extLst>
              <a:ext uri="{FF2B5EF4-FFF2-40B4-BE49-F238E27FC236}">
                <a16:creationId xmlns:a16="http://schemas.microsoft.com/office/drawing/2014/main" id="{ED325C0B-EA91-42AC-8DAB-145F38D2EE8D}"/>
              </a:ext>
            </a:extLst>
          </p:cNvPr>
          <p:cNvSpPr/>
          <p:nvPr/>
        </p:nvSpPr>
        <p:spPr>
          <a:xfrm>
            <a:off x="7077069" y="3781155"/>
            <a:ext cx="217283" cy="199177"/>
          </a:xfrm>
          <a:prstGeom prs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50000"/>
                </a:schemeClr>
              </a:solidFill>
            </a:endParaRPr>
          </a:p>
        </p:txBody>
      </p:sp>
      <p:sp>
        <p:nvSpPr>
          <p:cNvPr id="47" name="椭圆 46">
            <a:extLst>
              <a:ext uri="{FF2B5EF4-FFF2-40B4-BE49-F238E27FC236}">
                <a16:creationId xmlns:a16="http://schemas.microsoft.com/office/drawing/2014/main" id="{5A08844D-9F84-4E84-8B4F-0EFA69FB58AD}"/>
              </a:ext>
            </a:extLst>
          </p:cNvPr>
          <p:cNvSpPr/>
          <p:nvPr/>
        </p:nvSpPr>
        <p:spPr>
          <a:xfrm>
            <a:off x="8926717" y="3214911"/>
            <a:ext cx="1588266" cy="1013988"/>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563018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自定义 7">
      <a:dk1>
        <a:sysClr val="windowText" lastClr="000000"/>
      </a:dk1>
      <a:lt1>
        <a:sysClr val="window" lastClr="FFFFFF"/>
      </a:lt1>
      <a:dk2>
        <a:srgbClr val="000000"/>
      </a:dk2>
      <a:lt2>
        <a:srgbClr val="FFFFFF"/>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TotalTime>
  <Words>1476</Words>
  <Application>Microsoft Office PowerPoint</Application>
  <PresentationFormat>宽屏</PresentationFormat>
  <Paragraphs>208</Paragraphs>
  <Slides>25</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等线</vt:lpstr>
      <vt:lpstr>微软雅黑</vt:lpstr>
      <vt:lpstr>微软雅黑 Light</vt:lpstr>
      <vt:lpstr>Arial</vt:lpstr>
      <vt:lpstr>Century Gothic</vt:lpstr>
      <vt:lpstr>Courier New</vt:lpstr>
      <vt:lpstr>Segoe UI Light</vt:lpstr>
      <vt:lpstr>Times New Roman</vt:lpstr>
      <vt:lpstr>Office Theme</vt:lpstr>
      <vt:lpstr>自定义设计方案</vt:lpstr>
      <vt:lpstr>PowerPoint 演示文稿</vt:lpstr>
      <vt:lpstr>PowerPoint 演示文稿</vt:lpstr>
      <vt:lpstr>PPP模式 简介</vt:lpstr>
      <vt:lpstr>PowerPoint 演示文稿</vt:lpstr>
      <vt:lpstr>PowerPoint 演示文稿</vt:lpstr>
      <vt:lpstr>PowerPoint 演示文稿</vt:lpstr>
      <vt:lpstr>PPP简要分类</vt:lpstr>
      <vt:lpstr>PowerPoint 演示文稿</vt:lpstr>
      <vt:lpstr>PowerPoint 演示文稿</vt:lpstr>
      <vt:lpstr>PowerPoint 演示文稿</vt:lpstr>
      <vt:lpstr>PPP项目 资产证券化原理</vt:lpstr>
      <vt:lpstr>PowerPoint 演示文稿</vt:lpstr>
      <vt:lpstr>PowerPoint 演示文稿</vt:lpstr>
      <vt:lpstr>PPP+ABS 案例分析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知识竞答——冬奥会</dc:title>
  <dc:creator>海 汀</dc:creator>
  <cp:lastModifiedBy>海 汀</cp:lastModifiedBy>
  <cp:revision>65</cp:revision>
  <dcterms:created xsi:type="dcterms:W3CDTF">2021-03-14T13:22:42Z</dcterms:created>
  <dcterms:modified xsi:type="dcterms:W3CDTF">2021-06-02T05:03:34Z</dcterms:modified>
</cp:coreProperties>
</file>